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94"/>
  </p:notesMasterIdLst>
  <p:handoutMasterIdLst>
    <p:handoutMasterId r:id="rId95"/>
  </p:handoutMasterIdLst>
  <p:sldIdLst>
    <p:sldId id="496" r:id="rId5"/>
    <p:sldId id="508" r:id="rId6"/>
    <p:sldId id="498" r:id="rId7"/>
    <p:sldId id="499" r:id="rId8"/>
    <p:sldId id="507" r:id="rId9"/>
    <p:sldId id="509" r:id="rId10"/>
    <p:sldId id="510" r:id="rId11"/>
    <p:sldId id="539" r:id="rId12"/>
    <p:sldId id="511" r:id="rId13"/>
    <p:sldId id="538" r:id="rId14"/>
    <p:sldId id="512" r:id="rId15"/>
    <p:sldId id="513" r:id="rId16"/>
    <p:sldId id="514" r:id="rId17"/>
    <p:sldId id="515" r:id="rId18"/>
    <p:sldId id="516" r:id="rId19"/>
    <p:sldId id="540" r:id="rId20"/>
    <p:sldId id="518" r:id="rId21"/>
    <p:sldId id="555" r:id="rId22"/>
    <p:sldId id="541" r:id="rId23"/>
    <p:sldId id="519" r:id="rId24"/>
    <p:sldId id="520" r:id="rId25"/>
    <p:sldId id="533" r:id="rId26"/>
    <p:sldId id="521" r:id="rId27"/>
    <p:sldId id="522" r:id="rId28"/>
    <p:sldId id="523" r:id="rId29"/>
    <p:sldId id="524" r:id="rId30"/>
    <p:sldId id="547" r:id="rId31"/>
    <p:sldId id="548" r:id="rId32"/>
    <p:sldId id="556" r:id="rId33"/>
    <p:sldId id="525" r:id="rId34"/>
    <p:sldId id="552" r:id="rId35"/>
    <p:sldId id="526" r:id="rId36"/>
    <p:sldId id="527" r:id="rId37"/>
    <p:sldId id="528" r:id="rId38"/>
    <p:sldId id="529" r:id="rId39"/>
    <p:sldId id="530" r:id="rId40"/>
    <p:sldId id="531" r:id="rId41"/>
    <p:sldId id="554" r:id="rId42"/>
    <p:sldId id="553" r:id="rId43"/>
    <p:sldId id="550" r:id="rId44"/>
    <p:sldId id="551" r:id="rId45"/>
    <p:sldId id="534" r:id="rId46"/>
    <p:sldId id="535" r:id="rId47"/>
    <p:sldId id="536" r:id="rId48"/>
    <p:sldId id="537" r:id="rId49"/>
    <p:sldId id="545" r:id="rId50"/>
    <p:sldId id="546" r:id="rId51"/>
    <p:sldId id="543" r:id="rId52"/>
    <p:sldId id="557" r:id="rId53"/>
    <p:sldId id="558" r:id="rId54"/>
    <p:sldId id="567" r:id="rId55"/>
    <p:sldId id="559" r:id="rId56"/>
    <p:sldId id="568" r:id="rId57"/>
    <p:sldId id="569" r:id="rId58"/>
    <p:sldId id="560" r:id="rId59"/>
    <p:sldId id="571" r:id="rId60"/>
    <p:sldId id="572" r:id="rId61"/>
    <p:sldId id="573" r:id="rId62"/>
    <p:sldId id="574" r:id="rId63"/>
    <p:sldId id="575" r:id="rId64"/>
    <p:sldId id="576" r:id="rId65"/>
    <p:sldId id="577" r:id="rId66"/>
    <p:sldId id="578" r:id="rId67"/>
    <p:sldId id="579" r:id="rId68"/>
    <p:sldId id="580" r:id="rId69"/>
    <p:sldId id="581" r:id="rId70"/>
    <p:sldId id="583" r:id="rId71"/>
    <p:sldId id="584" r:id="rId72"/>
    <p:sldId id="585" r:id="rId73"/>
    <p:sldId id="570" r:id="rId74"/>
    <p:sldId id="588" r:id="rId75"/>
    <p:sldId id="594" r:id="rId76"/>
    <p:sldId id="593" r:id="rId77"/>
    <p:sldId id="586" r:id="rId78"/>
    <p:sldId id="595" r:id="rId79"/>
    <p:sldId id="596" r:id="rId80"/>
    <p:sldId id="598" r:id="rId81"/>
    <p:sldId id="587" r:id="rId82"/>
    <p:sldId id="561" r:id="rId83"/>
    <p:sldId id="562" r:id="rId84"/>
    <p:sldId id="563" r:id="rId85"/>
    <p:sldId id="599" r:id="rId86"/>
    <p:sldId id="564" r:id="rId87"/>
    <p:sldId id="600" r:id="rId88"/>
    <p:sldId id="601" r:id="rId89"/>
    <p:sldId id="592" r:id="rId90"/>
    <p:sldId id="566" r:id="rId91"/>
    <p:sldId id="591" r:id="rId92"/>
    <p:sldId id="60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BBD56-A9CA-0969-98E7-97317D3DE2BB}" v="695" dt="2022-06-15T05:04:53.724"/>
    <p1510:client id="{27202DCD-5880-CCE6-A106-55C671E6B2FB}" v="2" dt="2022-07-10T16:25:47.962"/>
    <p1510:client id="{58AB6206-4838-2E40-FC95-1A26035323DD}" v="160" dt="2022-06-17T04:07:00.215"/>
    <p1510:client id="{8DA947A5-83B9-E3BB-B224-50EABA186CF8}" v="106" dt="2022-06-17T07:54:42.012"/>
    <p1510:client id="{9EFE10B5-A3E7-37DF-19E5-27B0BB0ECB90}" v="316" dt="2022-05-27T06:17:12.007"/>
    <p1510:client id="{C82BE545-BF9B-4E04-A557-E29FAF320E9A}" v="1849" dt="2022-05-24T10:31:05.599"/>
    <p1510:client id="{CA759938-1410-EFAC-D323-36DDA92AFE99}" v="43" dt="2022-06-01T07:18:13.134"/>
    <p1510:client id="{F03D37D5-9CCE-0E46-0A30-2C76F0B5F5C9}" v="552" dt="2022-06-15T08:01:53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968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6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 </a:t>
            </a:r>
            <a:r>
              <a:rPr lang="en-US" err="1"/>
              <a:t>Không</a:t>
            </a:r>
            <a:r>
              <a:rPr lang="en-US"/>
              <a:t> normalize </a:t>
            </a:r>
            <a:r>
              <a:rPr lang="en-US" err="1"/>
              <a:t>khiến</a:t>
            </a:r>
            <a:r>
              <a:rPr lang="en-US"/>
              <a:t> </a:t>
            </a:r>
            <a:r>
              <a:rPr lang="en-US" err="1"/>
              <a:t>xảy</a:t>
            </a:r>
            <a:r>
              <a:rPr lang="en-US"/>
              <a:t> </a:t>
            </a:r>
            <a:r>
              <a:rPr lang="en-US" err="1"/>
              <a:t>ra</a:t>
            </a:r>
            <a:r>
              <a:rPr lang="en-US"/>
              <a:t> nonzero-mean </a:t>
            </a:r>
            <a:r>
              <a:rPr lang="en-US" err="1"/>
              <a:t>làm</a:t>
            </a:r>
            <a:r>
              <a:rPr lang="en-US"/>
              <a:t> </a:t>
            </a:r>
            <a:r>
              <a:rPr lang="en-US" err="1"/>
              <a:t>cho</a:t>
            </a:r>
            <a:r>
              <a:rPr lang="en-US"/>
              <a:t> x </a:t>
            </a:r>
            <a:r>
              <a:rPr lang="en-US" err="1"/>
              <a:t>không</a:t>
            </a:r>
            <a:r>
              <a:rPr lang="en-US"/>
              <a:t> </a:t>
            </a:r>
            <a:r>
              <a:rPr lang="en-US" err="1"/>
              <a:t>ổn</a:t>
            </a:r>
            <a:r>
              <a:rPr lang="en-US"/>
              <a:t> </a:t>
            </a:r>
            <a:r>
              <a:rPr lang="en-US" err="1"/>
              <a:t>định</a:t>
            </a:r>
            <a:r>
              <a:rPr lang="en-US"/>
              <a:t> =&gt; Gradient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thể</a:t>
            </a:r>
            <a:r>
              <a:rPr lang="en-US"/>
              <a:t> 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lớn</a:t>
            </a:r>
            <a:r>
              <a:rPr lang="en-US"/>
              <a:t> </a:t>
            </a:r>
            <a:r>
              <a:rPr lang="en-US" err="1"/>
              <a:t>hoặc</a:t>
            </a:r>
            <a:r>
              <a:rPr lang="en-US"/>
              <a:t> 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nhỏ</a:t>
            </a:r>
            <a:r>
              <a:rPr lang="en-US"/>
              <a:t> =&gt; Khó train </a:t>
            </a:r>
            <a:r>
              <a:rPr lang="en-US" err="1"/>
              <a:t>hơn</a:t>
            </a:r>
            <a:r>
              <a:rPr lang="en-US"/>
              <a:t> =&gt; </a:t>
            </a:r>
            <a:r>
              <a:rPr lang="en-US" err="1"/>
              <a:t>Nếu</a:t>
            </a:r>
            <a:r>
              <a:rPr lang="en-US"/>
              <a:t>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thể</a:t>
            </a:r>
            <a:r>
              <a:rPr lang="en-US"/>
              <a:t> set </a:t>
            </a:r>
            <a:r>
              <a:rPr lang="en-US" err="1"/>
              <a:t>lr</a:t>
            </a:r>
            <a:r>
              <a:rPr lang="en-US"/>
              <a:t> </a:t>
            </a:r>
            <a:r>
              <a:rPr lang="en-US" err="1"/>
              <a:t>thấp</a:t>
            </a:r>
            <a:r>
              <a:rPr lang="en-US"/>
              <a:t> </a:t>
            </a:r>
            <a:r>
              <a:rPr lang="en-US" err="1"/>
              <a:t>hơn</a:t>
            </a:r>
            <a:r>
              <a:rPr lang="en-US"/>
              <a:t> =&gt; Train </a:t>
            </a:r>
            <a:r>
              <a:rPr lang="en-US" err="1"/>
              <a:t>nhanh</a:t>
            </a:r>
            <a:r>
              <a:rPr lang="en-US"/>
              <a:t> </a:t>
            </a:r>
            <a:r>
              <a:rPr lang="en-US" err="1"/>
              <a:t>hơn</a:t>
            </a:r>
            <a:r>
              <a:rPr lang="en-US"/>
              <a:t>.</a:t>
            </a:r>
          </a:p>
          <a:p>
            <a:r>
              <a:rPr lang="en-US"/>
              <a:t>- </a:t>
            </a:r>
            <a:r>
              <a:rPr lang="en-US" err="1"/>
              <a:t>Nếu</a:t>
            </a:r>
            <a:r>
              <a:rPr lang="en-US"/>
              <a:t> </a:t>
            </a:r>
            <a:r>
              <a:rPr lang="en-US" err="1"/>
              <a:t>không</a:t>
            </a:r>
            <a:r>
              <a:rPr lang="en-US"/>
              <a:t> normalize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thể</a:t>
            </a:r>
            <a:r>
              <a:rPr lang="en-US"/>
              <a:t> qua activation </a:t>
            </a:r>
            <a:r>
              <a:rPr lang="en-US" err="1"/>
              <a:t>phát</a:t>
            </a:r>
            <a:r>
              <a:rPr lang="en-US"/>
              <a:t> </a:t>
            </a:r>
            <a:r>
              <a:rPr lang="en-US" err="1"/>
              <a:t>là</a:t>
            </a:r>
            <a:r>
              <a:rPr lang="en-US"/>
              <a:t> </a:t>
            </a:r>
            <a:r>
              <a:rPr lang="en-US" err="1"/>
              <a:t>rơi</a:t>
            </a:r>
            <a:r>
              <a:rPr lang="en-US"/>
              <a:t> </a:t>
            </a:r>
            <a:r>
              <a:rPr lang="en-US" err="1"/>
              <a:t>vào</a:t>
            </a:r>
            <a:r>
              <a:rPr lang="en-US"/>
              <a:t> </a:t>
            </a:r>
            <a:r>
              <a:rPr lang="en-US" err="1"/>
              <a:t>khoảng</a:t>
            </a:r>
            <a:r>
              <a:rPr lang="en-US"/>
              <a:t> </a:t>
            </a:r>
            <a:r>
              <a:rPr lang="en-US" err="1"/>
              <a:t>bão</a:t>
            </a:r>
            <a:r>
              <a:rPr lang="en-US"/>
              <a:t> </a:t>
            </a:r>
            <a:r>
              <a:rPr lang="en-US" err="1"/>
              <a:t>hòa</a:t>
            </a:r>
            <a:r>
              <a:rPr lang="en-US"/>
              <a:t> (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lớn</a:t>
            </a:r>
            <a:r>
              <a:rPr lang="en-US"/>
              <a:t> </a:t>
            </a:r>
            <a:r>
              <a:rPr lang="en-US" err="1"/>
              <a:t>hoặc</a:t>
            </a:r>
            <a:r>
              <a:rPr lang="en-US"/>
              <a:t> 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nhỏ</a:t>
            </a:r>
            <a:r>
              <a:rPr lang="en-US"/>
              <a:t>) =&gt; Normalize </a:t>
            </a:r>
            <a:r>
              <a:rPr lang="en-US" err="1"/>
              <a:t>để</a:t>
            </a:r>
            <a:r>
              <a:rPr lang="en-US"/>
              <a:t> </a:t>
            </a:r>
            <a:r>
              <a:rPr lang="en-US" err="1"/>
              <a:t>chặn</a:t>
            </a:r>
            <a:r>
              <a:rPr lang="en-US"/>
              <a:t> </a:t>
            </a:r>
            <a:r>
              <a:rPr lang="en-US" err="1"/>
              <a:t>lại</a:t>
            </a:r>
            <a:r>
              <a:rPr lang="en-US"/>
              <a:t> k </a:t>
            </a:r>
            <a:r>
              <a:rPr lang="en-US" err="1"/>
              <a:t>để</a:t>
            </a:r>
            <a:r>
              <a:rPr lang="en-US"/>
              <a:t> x 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lớn</a:t>
            </a:r>
            <a:r>
              <a:rPr lang="en-US"/>
              <a:t> </a:t>
            </a:r>
            <a:r>
              <a:rPr lang="en-US" err="1"/>
              <a:t>hoặc</a:t>
            </a:r>
            <a:r>
              <a:rPr lang="en-US"/>
              <a:t> 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nhỏ</a:t>
            </a:r>
            <a:r>
              <a:rPr lang="en-US"/>
              <a:t> </a:t>
            </a:r>
            <a:r>
              <a:rPr lang="en-US" err="1"/>
              <a:t>sau</a:t>
            </a:r>
            <a:r>
              <a:rPr lang="en-US"/>
              <a:t> </a:t>
            </a:r>
            <a:r>
              <a:rPr lang="en-US" err="1"/>
              <a:t>khi</a:t>
            </a:r>
            <a:r>
              <a:rPr lang="en-US"/>
              <a:t> qua activation.</a:t>
            </a:r>
            <a:endParaRPr lang="en-US">
              <a:cs typeface="Calibri"/>
            </a:endParaRPr>
          </a:p>
          <a:p>
            <a:r>
              <a:rPr lang="en-US"/>
              <a:t>- Batch norm </a:t>
            </a:r>
            <a:r>
              <a:rPr lang="en-US" err="1"/>
              <a:t>cũng</a:t>
            </a:r>
            <a:r>
              <a:rPr lang="en-US"/>
              <a:t>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vai</a:t>
            </a:r>
            <a:r>
              <a:rPr lang="en-US"/>
              <a:t> </a:t>
            </a:r>
            <a:r>
              <a:rPr lang="en-US" err="1"/>
              <a:t>trò</a:t>
            </a:r>
            <a:r>
              <a:rPr lang="en-US"/>
              <a:t> </a:t>
            </a:r>
            <a:r>
              <a:rPr lang="en-US" err="1"/>
              <a:t>như</a:t>
            </a:r>
            <a:r>
              <a:rPr lang="en-US"/>
              <a:t> </a:t>
            </a:r>
            <a:r>
              <a:rPr lang="en-US" err="1"/>
              <a:t>một</a:t>
            </a:r>
            <a:r>
              <a:rPr lang="en-US"/>
              <a:t> regularization.</a:t>
            </a:r>
            <a:endParaRPr lang="en-US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RNN: </a:t>
            </a:r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thuộc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batch,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gain </a:t>
            </a:r>
            <a:r>
              <a:rPr lang="en-US" err="1"/>
              <a:t>và</a:t>
            </a:r>
            <a:r>
              <a:rPr lang="en-US"/>
              <a:t> bias params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từng</a:t>
            </a:r>
            <a:r>
              <a:rPr lang="en-US"/>
              <a:t> timestep.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xảy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test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chiều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train.</a:t>
            </a:r>
          </a:p>
          <a:p>
            <a:r>
              <a:rPr lang="en-US"/>
              <a:t>=&gt; Layer norm dung </a:t>
            </a:r>
            <a:r>
              <a:rPr lang="en-US" err="1"/>
              <a:t>chung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chuẩn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1 </a:t>
            </a:r>
            <a:r>
              <a:rPr lang="en-US" err="1"/>
              <a:t>lớp</a:t>
            </a:r>
            <a:r>
              <a:rPr lang="en-US"/>
              <a:t> (normalization term – mu and sigma).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75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36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37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36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07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09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87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6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3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Không</a:t>
            </a:r>
            <a:r>
              <a:rPr lang="en-US"/>
              <a:t> </a:t>
            </a:r>
            <a:r>
              <a:rPr lang="en-US" err="1"/>
              <a:t>mang</a:t>
            </a:r>
            <a:r>
              <a:rPr lang="en-US"/>
              <a:t> </a:t>
            </a:r>
            <a:r>
              <a:rPr lang="en-US" err="1"/>
              <a:t>tính</a:t>
            </a:r>
            <a:r>
              <a:rPr lang="en-US"/>
              <a:t> 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quát</a:t>
            </a:r>
            <a:r>
              <a:rPr lang="en-US"/>
              <a:t>. "</a:t>
            </a:r>
            <a:r>
              <a:rPr lang="en-US" err="1"/>
              <a:t>Tôi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 &lt;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&gt;" 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chất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. =&gt; </a:t>
            </a:r>
            <a:r>
              <a:rPr lang="en-US" err="1"/>
              <a:t>Nhược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cách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.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Nhìn</a:t>
            </a:r>
            <a:r>
              <a:rPr lang="en-US">
                <a:cs typeface="Calibri"/>
              </a:rPr>
              <a:t> data 1 </a:t>
            </a:r>
            <a:r>
              <a:rPr lang="en-US" err="1">
                <a:cs typeface="Calibri"/>
              </a:rPr>
              <a:t>chiều</a:t>
            </a:r>
            <a:r>
              <a:rPr lang="en-US">
                <a:cs typeface="Calibri"/>
              </a:rPr>
              <a:t>. </a:t>
            </a:r>
            <a:r>
              <a:rPr lang="en-US"/>
              <a:t>=&gt; </a:t>
            </a:r>
            <a:r>
              <a:rPr lang="en-US" err="1"/>
              <a:t>Nhược</a:t>
            </a:r>
            <a:r>
              <a:rPr lang="en-US"/>
              <a:t> </a:t>
            </a:r>
            <a:r>
              <a:rPr lang="en-US" err="1"/>
              <a:t>điểm</a:t>
            </a:r>
            <a:r>
              <a:rPr lang="en-US"/>
              <a:t> </a:t>
            </a:r>
            <a:r>
              <a:rPr lang="en-US" err="1"/>
              <a:t>xuất</a:t>
            </a:r>
            <a:r>
              <a:rPr lang="en-US"/>
              <a:t> </a:t>
            </a:r>
            <a:r>
              <a:rPr lang="en-US" err="1"/>
              <a:t>phát</a:t>
            </a:r>
            <a:r>
              <a:rPr lang="en-US"/>
              <a:t> </a:t>
            </a:r>
            <a:r>
              <a:rPr lang="en-US" err="1"/>
              <a:t>từ</a:t>
            </a:r>
            <a:r>
              <a:rPr lang="en-US"/>
              <a:t> </a:t>
            </a:r>
            <a:r>
              <a:rPr lang="en-US" err="1"/>
              <a:t>cách</a:t>
            </a:r>
            <a:r>
              <a:rPr lang="en-US"/>
              <a:t> </a:t>
            </a:r>
            <a:r>
              <a:rPr lang="en-US" err="1"/>
              <a:t>tiếp</a:t>
            </a:r>
            <a:r>
              <a:rPr lang="en-US"/>
              <a:t> </a:t>
            </a:r>
            <a:r>
              <a:rPr lang="en-US" err="1"/>
              <a:t>cận</a:t>
            </a:r>
            <a:r>
              <a:rPr lang="en-US"/>
              <a:t> </a:t>
            </a:r>
            <a:r>
              <a:rPr lang="en-US" err="1"/>
              <a:t>vấn</a:t>
            </a:r>
            <a:r>
              <a:rPr lang="en-US"/>
              <a:t> </a:t>
            </a:r>
            <a:r>
              <a:rPr lang="en-US" err="1"/>
              <a:t>đề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Rành </a:t>
            </a:r>
            <a:r>
              <a:rPr lang="en-US" err="1">
                <a:cs typeface="Calibri"/>
              </a:rPr>
              <a:t>buộc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chặt</a:t>
            </a:r>
            <a:r>
              <a:rPr lang="en-US">
                <a:cs typeface="Calibri"/>
              </a:rPr>
              <a:t>, 1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thuộc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vào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tất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cả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trước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đó</a:t>
            </a:r>
            <a:r>
              <a:rPr lang="en-US">
                <a:cs typeface="Calibri"/>
              </a:rPr>
              <a:t> =&gt; </a:t>
            </a:r>
            <a:r>
              <a:rPr lang="en-US" err="1">
                <a:cs typeface="Calibri"/>
              </a:rPr>
              <a:t>Xác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suất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xảy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khó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trong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xác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suất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xu </a:t>
            </a:r>
            <a:r>
              <a:rPr lang="en-US" err="1">
                <a:cs typeface="Calibri"/>
              </a:rPr>
              <a:t>hướng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thuộc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hơn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xa</a:t>
            </a:r>
            <a:r>
              <a:rPr lang="en-US">
                <a:cs typeface="Calibri"/>
              </a:rPr>
              <a:t>. =&gt; n-grams.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7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Vẫn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không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tính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tổng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quát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Phải</a:t>
            </a:r>
            <a:r>
              <a:rPr lang="en-US">
                <a:cs typeface="Calibri"/>
              </a:rPr>
              <a:t> tune n </a:t>
            </a:r>
            <a:r>
              <a:rPr lang="en-US" err="1">
                <a:cs typeface="Calibri"/>
              </a:rPr>
              <a:t>hợp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lý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nhưng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vì</a:t>
            </a:r>
            <a:r>
              <a:rPr lang="en-US">
                <a:cs typeface="Calibri"/>
              </a:rPr>
              <a:t> n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thuộc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vào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câu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câu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lại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thuộc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ở </a:t>
            </a:r>
            <a:r>
              <a:rPr lang="en-US" err="1">
                <a:cs typeface="Calibri"/>
              </a:rPr>
              <a:t>xa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hơn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dù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này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chiếm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tỉ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lệ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ít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hơn</a:t>
            </a:r>
            <a:r>
              <a:rPr lang="en-US">
                <a:cs typeface="Calibri"/>
              </a:rPr>
              <a:t>).</a:t>
            </a:r>
          </a:p>
          <a:p>
            <a:r>
              <a:rPr lang="en-US">
                <a:cs typeface="Calibri"/>
              </a:rPr>
              <a:t>- Bản chất vẫn 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 count, </a:t>
            </a:r>
            <a:r>
              <a:rPr lang="en-US" err="1">
                <a:cs typeface="Calibri"/>
              </a:rPr>
              <a:t>nên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vẫn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gặp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những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khuyết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điểm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học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tính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tổng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quát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56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Pros:</a:t>
            </a:r>
          </a:p>
          <a:p>
            <a:r>
              <a:rPr lang="en-US">
                <a:cs typeface="Calibri"/>
              </a:rPr>
              <a:t>+ Không phụ thuộc vào </a:t>
            </a:r>
            <a:r>
              <a:rPr lang="en-US" err="1">
                <a:cs typeface="Calibri"/>
              </a:rPr>
              <a:t>độ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dài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câu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+ Size model </a:t>
            </a:r>
            <a:r>
              <a:rPr lang="en-US" err="1">
                <a:cs typeface="Calibri"/>
              </a:rPr>
              <a:t>không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tăng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với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mọi</a:t>
            </a:r>
            <a:r>
              <a:rPr lang="en-US">
                <a:cs typeface="Calibri"/>
              </a:rPr>
              <a:t> size </a:t>
            </a:r>
            <a:r>
              <a:rPr lang="en-US" err="1">
                <a:cs typeface="Calibri"/>
              </a:rPr>
              <a:t>của</a:t>
            </a:r>
            <a:r>
              <a:rPr lang="en-US">
                <a:cs typeface="Calibri"/>
              </a:rPr>
              <a:t> input.</a:t>
            </a:r>
          </a:p>
          <a:p>
            <a:r>
              <a:rPr lang="en-US">
                <a:cs typeface="Calibri"/>
              </a:rPr>
              <a:t>+ Học được thông tin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khứ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- Cons:</a:t>
            </a:r>
          </a:p>
          <a:p>
            <a:r>
              <a:rPr lang="en-US">
                <a:cs typeface="Calibri"/>
              </a:rPr>
              <a:t>+ </a:t>
            </a:r>
            <a:r>
              <a:rPr lang="en-US" err="1">
                <a:cs typeface="Calibri"/>
              </a:rPr>
              <a:t>Xử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lý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chậm</a:t>
            </a:r>
            <a:r>
              <a:rPr lang="en-US">
                <a:cs typeface="Calibri"/>
              </a:rPr>
              <a:t> (xử </a:t>
            </a:r>
            <a:r>
              <a:rPr lang="en-US" err="1">
                <a:cs typeface="Calibri"/>
              </a:rPr>
              <a:t>lý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tuần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tự</a:t>
            </a:r>
            <a:r>
              <a:rPr lang="en-US">
                <a:cs typeface="Calibri"/>
              </a:rPr>
              <a:t>).</a:t>
            </a:r>
          </a:p>
          <a:p>
            <a:r>
              <a:rPr lang="en-US">
                <a:cs typeface="Calibri"/>
              </a:rPr>
              <a:t>+ </a:t>
            </a:r>
            <a:r>
              <a:rPr lang="en-US" err="1">
                <a:cs typeface="Calibri"/>
              </a:rPr>
              <a:t>Chỉ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nhìn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dữ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liệu</a:t>
            </a:r>
            <a:r>
              <a:rPr lang="en-US">
                <a:cs typeface="Calibri"/>
              </a:rPr>
              <a:t> 1 </a:t>
            </a:r>
            <a:r>
              <a:rPr lang="en-US" err="1">
                <a:cs typeface="Calibri"/>
              </a:rPr>
              <a:t>chiều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+ Exploding/Vanishing gradient =&gt; </a:t>
            </a:r>
            <a:r>
              <a:rPr lang="en-US" err="1">
                <a:cs typeface="Calibri"/>
              </a:rPr>
              <a:t>mất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mát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thông</a:t>
            </a:r>
            <a:r>
              <a:rPr lang="en-US">
                <a:cs typeface="Calibri"/>
              </a:rPr>
              <a:t> tin.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2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Tổng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trọng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số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của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h.</a:t>
            </a:r>
          </a:p>
          <a:p>
            <a:r>
              <a:rPr lang="en-US">
                <a:cs typeface="Calibri"/>
              </a:rPr>
              <a:t>- Trọng số tính bằng tương quan giữa h với thông tin tổng hợp trước đó. (Tương quan có thể tính được bằng nhiều cách consine similarity, linear layer,...).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2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Luôn tồn </a:t>
            </a:r>
            <a:r>
              <a:rPr lang="en-US" err="1">
                <a:cs typeface="Calibri"/>
              </a:rPr>
              <a:t>tại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mối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hệ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giữa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tất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cả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với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nhau</a:t>
            </a:r>
            <a:r>
              <a:rPr lang="en-US">
                <a:cs typeface="Calibri"/>
              </a:rPr>
              <a:t> =&gt; </a:t>
            </a:r>
            <a:r>
              <a:rPr lang="en-US" err="1">
                <a:cs typeface="Calibri"/>
              </a:rPr>
              <a:t>Truy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suất</a:t>
            </a:r>
            <a:r>
              <a:rPr lang="en-US">
                <a:cs typeface="Calibri"/>
              </a:rPr>
              <a:t> dc bất cứ vị trí </a:t>
            </a:r>
            <a:r>
              <a:rPr lang="en-US" err="1">
                <a:cs typeface="Calibri"/>
              </a:rPr>
              <a:t>nào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hiện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tại</a:t>
            </a:r>
            <a:r>
              <a:rPr lang="en-US">
                <a:cs typeface="Calibri"/>
              </a:rPr>
              <a:t> =&gt; Model </a:t>
            </a:r>
            <a:r>
              <a:rPr lang="en-US" err="1">
                <a:cs typeface="Calibri"/>
              </a:rPr>
              <a:t>tìm</a:t>
            </a:r>
            <a:r>
              <a:rPr lang="en-US">
                <a:cs typeface="Calibri"/>
              </a:rPr>
              <a:t> dc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tốt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- Model </a:t>
            </a:r>
            <a:r>
              <a:rPr lang="en-US" err="1">
                <a:cs typeface="Calibri"/>
              </a:rPr>
              <a:t>biểu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diễn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như</a:t>
            </a:r>
            <a:r>
              <a:rPr lang="en-US">
                <a:cs typeface="Calibri"/>
              </a:rPr>
              <a:t> BERT) </a:t>
            </a:r>
            <a:r>
              <a:rPr lang="en-US" err="1">
                <a:cs typeface="Calibri"/>
              </a:rPr>
              <a:t>quan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trọng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tương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đối</a:t>
            </a:r>
            <a:r>
              <a:rPr lang="en-US">
                <a:cs typeface="Calibri"/>
              </a:rPr>
              <a:t>. Model </a:t>
            </a:r>
            <a:r>
              <a:rPr lang="en-US" err="1">
                <a:cs typeface="Calibri"/>
              </a:rPr>
              <a:t>sinh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như</a:t>
            </a:r>
            <a:r>
              <a:rPr lang="en-US">
                <a:cs typeface="Calibri"/>
              </a:rPr>
              <a:t> GPT) </a:t>
            </a:r>
            <a:r>
              <a:rPr lang="en-US" err="1">
                <a:cs typeface="Calibri"/>
              </a:rPr>
              <a:t>quan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trọng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tuyệt</a:t>
            </a:r>
            <a:r>
              <a:rPr lang="en-US">
                <a:cs typeface="Calibri"/>
              </a:rPr>
              <a:t> đối. Do encoder học context của các từ xung quanh, decoder quan trọng thứ tự tuyệt đối các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phía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trước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33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Dot Product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 </a:t>
            </a:r>
            <a:r>
              <a:rPr lang="en-US" err="1"/>
              <a:t>cường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=&gt; </a:t>
            </a:r>
            <a:r>
              <a:rPr lang="en-US" err="1"/>
              <a:t>Softmax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=&gt; Scale</a:t>
            </a:r>
          </a:p>
          <a:p>
            <a:r>
              <a:rPr lang="en-US"/>
              <a:t># </a:t>
            </a:r>
            <a:r>
              <a:rPr lang="en-US" err="1"/>
              <a:t>Toán</a:t>
            </a:r>
            <a:r>
              <a:rPr lang="en-US"/>
              <a:t>: </a:t>
            </a:r>
            <a:r>
              <a:rPr lang="en-US" err="1"/>
              <a:t>nếu</a:t>
            </a:r>
            <a:r>
              <a:rPr lang="en-US"/>
              <a:t> q </a:t>
            </a:r>
            <a:r>
              <a:rPr lang="en-US" err="1"/>
              <a:t>và</a:t>
            </a:r>
            <a:r>
              <a:rPr lang="en-US"/>
              <a:t> k </a:t>
            </a:r>
            <a:r>
              <a:rPr lang="en-US" err="1"/>
              <a:t>là</a:t>
            </a:r>
            <a:r>
              <a:rPr lang="en-US"/>
              <a:t> 2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ngẫu</a:t>
            </a:r>
            <a:r>
              <a:rPr lang="en-US"/>
              <a:t> </a:t>
            </a:r>
            <a:r>
              <a:rPr lang="en-US" err="1"/>
              <a:t>nhiên</a:t>
            </a:r>
            <a:r>
              <a:rPr lang="en-US"/>
              <a:t> </a:t>
            </a:r>
            <a:r>
              <a:rPr lang="en-US" err="1"/>
              <a:t>độc</a:t>
            </a:r>
            <a:r>
              <a:rPr lang="en-US"/>
              <a:t> </a:t>
            </a:r>
            <a:r>
              <a:rPr lang="en-US" err="1"/>
              <a:t>lập</a:t>
            </a:r>
            <a:r>
              <a:rPr lang="en-US"/>
              <a:t>, mean=0, var=1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lấy</a:t>
            </a:r>
            <a:r>
              <a:rPr lang="en-US"/>
              <a:t> dot(</a:t>
            </a:r>
            <a:r>
              <a:rPr lang="en-US" err="1"/>
              <a:t>q,k</a:t>
            </a:r>
            <a:r>
              <a:rPr lang="en-US"/>
              <a:t>)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mean=0, var=dk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95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66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7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>
                <a:solidFill>
                  <a:schemeClr val="bg1"/>
                </a:solidFill>
              </a:rPr>
              <a:t>Vietnamese </a:t>
            </a:r>
            <a:r>
              <a:rPr lang="en-US" sz="8800" err="1">
                <a:solidFill>
                  <a:schemeClr val="bg1"/>
                </a:solidFill>
              </a:rPr>
              <a:t>ner</a:t>
            </a:r>
            <a:r>
              <a:rPr lang="en-US" sz="8800">
                <a:solidFill>
                  <a:schemeClr val="bg1"/>
                </a:solidFill>
              </a:rPr>
              <a:t> system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err="1">
                <a:solidFill>
                  <a:schemeClr val="bg1"/>
                </a:solidFill>
              </a:rPr>
              <a:t>QuocLL</a:t>
            </a:r>
            <a:endParaRPr lang="en-US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06CE-95EA-7144-0E1C-90E2F023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STATISTICAL LANGUAGE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E8AC-C84B-353D-D680-ACFE6C52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10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2B61E2-B282-4D1E-8782-6DB5FA0C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A51255-078A-6F5D-B9F1-A2190BAE563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CF24FAD3-B851-737A-19E8-3AFA230D6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361632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800" b="1">
                <a:solidFill>
                  <a:srgbClr val="FFFFFF"/>
                </a:solidFill>
              </a:rPr>
              <a:t>Recurrent Neural Network</a:t>
            </a:r>
            <a:endParaRPr lang="en-US" sz="88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8800">
                <a:solidFill>
                  <a:srgbClr val="FFFFFF"/>
                </a:solidFill>
              </a:rPr>
              <a:t>(RNN)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1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B250E0D8-BA5C-FD38-EB54-4F65CD076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76487"/>
            <a:ext cx="10515600" cy="35052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12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E33384D-656B-B0E4-824F-D0D3ADF7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2F37CC3-EB36-39AF-B20A-99336478082E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95527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13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472928-7807-EBC6-1910-E50EA35A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F2A79BC-4ED6-A05F-41CD-5FDD56DB166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15C9FE-4566-2112-BF82-8A61A41E135A}"/>
              </a:ext>
            </a:extLst>
          </p:cNvPr>
          <p:cNvGrpSpPr/>
          <p:nvPr/>
        </p:nvGrpSpPr>
        <p:grpSpPr>
          <a:xfrm>
            <a:off x="2711938" y="1880576"/>
            <a:ext cx="6775937" cy="4436650"/>
            <a:chOff x="2819400" y="1851269"/>
            <a:chExt cx="6775937" cy="4436650"/>
          </a:xfrm>
        </p:grpSpPr>
        <p:pic>
          <p:nvPicPr>
            <p:cNvPr id="15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8BAF6FF8-F76C-FBFE-B0C5-34275174A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167" t="17181" r="24718" b="11111"/>
            <a:stretch/>
          </p:blipFill>
          <p:spPr>
            <a:xfrm>
              <a:off x="2819400" y="1851269"/>
              <a:ext cx="6173071" cy="443665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493617-247A-6058-8AF9-873F9B64BACE}"/>
                </a:ext>
              </a:extLst>
            </p:cNvPr>
            <p:cNvSpPr/>
            <p:nvPr/>
          </p:nvSpPr>
          <p:spPr>
            <a:xfrm>
              <a:off x="8677030" y="2053491"/>
              <a:ext cx="918307" cy="918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528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14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0E35A02-A0EB-7C74-A78E-9F5A5FFB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050EA2-D5AD-1679-3C9A-3B1F2DD6792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9" name="Picture 12" descr="Diagram&#10;&#10;Description automatically generated">
            <a:extLst>
              <a:ext uri="{FF2B5EF4-FFF2-40B4-BE49-F238E27FC236}">
                <a16:creationId xmlns:a16="http://schemas.microsoft.com/office/drawing/2014/main" id="{E3207460-656A-2711-BF90-764BE9DA5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14" t="16428" r="10014" b="11429"/>
          <a:stretch/>
        </p:blipFill>
        <p:spPr>
          <a:xfrm>
            <a:off x="3250737" y="2749765"/>
            <a:ext cx="5691517" cy="2961944"/>
          </a:xfrm>
        </p:spPr>
      </p:pic>
    </p:spTree>
    <p:extLst>
      <p:ext uri="{BB962C8B-B14F-4D97-AF65-F5344CB8AC3E}">
        <p14:creationId xmlns:p14="http://schemas.microsoft.com/office/powerpoint/2010/main" val="58602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Diagram&#10;&#10;Description automatically generated">
            <a:extLst>
              <a:ext uri="{FF2B5EF4-FFF2-40B4-BE49-F238E27FC236}">
                <a16:creationId xmlns:a16="http://schemas.microsoft.com/office/drawing/2014/main" id="{8F95FC95-40B9-1851-56BB-4C0F511944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9505" y="2305050"/>
            <a:ext cx="4035266" cy="38766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50F72B00-CEAB-05BF-C6AC-5908CEA5F24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704771" y="2304288"/>
                <a:ext cx="6649029" cy="3877056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>
                    <a:latin typeface="Calibri"/>
                    <a:cs typeface="Calibri"/>
                  </a:rPr>
                  <a:t>Word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</m:oMath>
                </a14:m>
                <a:endParaRPr lang="en-US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hh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h𝑥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𝑠𝑜𝑓𝑡𝑚𝑎𝑥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𝑆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b="0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hh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𝑆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>
                    <a:cs typeface="Calibri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kích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thước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vocab,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h</m:t>
                            </m:r>
                          </m:sub>
                        </m:sSub>
                      </m:sup>
                    </m:sSup>
                  </m:oMath>
                </a14:m>
                <a:endParaRPr lang="en-US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50F72B00-CEAB-05BF-C6AC-5908CEA5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704771" y="2304288"/>
                <a:ext cx="6649029" cy="387705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2EA3BC1-C8AF-4D43-9C2D-B706E84C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344632D-9BE7-3E05-8B8B-353C5320280B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B132CD-F6E4-DF4D-E4D5-B094D3D9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900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</p:spTree>
    <p:extLst>
      <p:ext uri="{BB962C8B-B14F-4D97-AF65-F5344CB8AC3E}">
        <p14:creationId xmlns:p14="http://schemas.microsoft.com/office/powerpoint/2010/main" val="364106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16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2EA3BC1-C8AF-4D43-9C2D-B706E84C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344632D-9BE7-3E05-8B8B-353C5320280B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0EDF3E43-A535-D229-BD87-87D8E228B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75688"/>
                <a:ext cx="10515600" cy="4105656"/>
              </a:xfrm>
            </p:spPr>
            <p:txBody>
              <a:bodyPr>
                <a:normAutofit/>
              </a:bodyPr>
              <a:lstStyle/>
              <a:p>
                <a:r>
                  <a:rPr lang="en-US">
                    <a:latin typeface="Calibri"/>
                    <a:cs typeface="Calibri"/>
                  </a:rPr>
                  <a:t>Hàm loss </a:t>
                </a:r>
                <a:r>
                  <a:rPr lang="en-US" err="1">
                    <a:latin typeface="Calibri"/>
                    <a:cs typeface="Calibri"/>
                  </a:rPr>
                  <a:t>tại</a:t>
                </a:r>
                <a:r>
                  <a:rPr lang="en-US">
                    <a:latin typeface="Calibri"/>
                    <a:cs typeface="Calibri"/>
                  </a:rPr>
                  <a:t> timestep 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Calibri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r>
                  <a:rPr lang="en-US" err="1">
                    <a:latin typeface="Calibri"/>
                    <a:cs typeface="Calibri"/>
                  </a:rPr>
                  <a:t>Hàm</a:t>
                </a:r>
                <a:r>
                  <a:rPr lang="en-US">
                    <a:latin typeface="Calibri"/>
                    <a:cs typeface="Calibri"/>
                  </a:rPr>
                  <a:t> loss </a:t>
                </a:r>
                <a:r>
                  <a:rPr lang="en-US" err="1">
                    <a:latin typeface="Calibri"/>
                    <a:cs typeface="Calibri"/>
                  </a:rPr>
                  <a:t>trên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toàn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bộ</a:t>
                </a:r>
                <a:r>
                  <a:rPr lang="en-US">
                    <a:latin typeface="Calibri"/>
                    <a:cs typeface="Calibri"/>
                  </a:rPr>
                  <a:t> sequence </a:t>
                </a:r>
                <a:r>
                  <a:rPr lang="en-US" err="1">
                    <a:latin typeface="Calibri"/>
                    <a:cs typeface="Calibri"/>
                  </a:rPr>
                  <a:t>có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chiều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dài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0EDF3E43-A535-D229-BD87-87D8E228B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75688"/>
                <a:ext cx="10515600" cy="4105656"/>
              </a:xfrm>
              <a:blipFill>
                <a:blip r:embed="rId2"/>
                <a:stretch>
                  <a:fillRect l="-1043" t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74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17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B14AE7FF-FEFD-8834-4F4C-9516D1C80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413277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MACHINE TRANSLATION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18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520F2BA6-1AB4-B2EE-1AA8-50B1F2398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10" t="14136" r="5113" b="8639"/>
          <a:stretch/>
        </p:blipFill>
        <p:spPr>
          <a:xfrm>
            <a:off x="3499873" y="2566764"/>
            <a:ext cx="5048884" cy="3170602"/>
          </a:xfrm>
        </p:spPr>
      </p:pic>
    </p:spTree>
    <p:extLst>
      <p:ext uri="{BB962C8B-B14F-4D97-AF65-F5344CB8AC3E}">
        <p14:creationId xmlns:p14="http://schemas.microsoft.com/office/powerpoint/2010/main" val="8277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8334-F8BE-7F3A-E088-A1139699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>
                <a:latin typeface="Calibri"/>
                <a:ea typeface="+mj-lt"/>
                <a:cs typeface="+mj-lt"/>
              </a:rPr>
              <a:t>ATTENTION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D015E81-F453-BE2D-274D-2DD8AAEBB9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0893" y="2305050"/>
            <a:ext cx="3124352" cy="38766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C9BFC1-F94F-13AC-192D-DBB812D5A8D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106174" y="2304288"/>
                <a:ext cx="7247626" cy="387705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>
                    <a:latin typeface="Calibri"/>
                    <a:cs typeface="Calibri"/>
                  </a:rPr>
                  <a:t>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cho</a:t>
                </a:r>
                <a:r>
                  <a:rPr lang="en-US">
                    <a:latin typeface="Calibri"/>
                    <a:cs typeface="Calibri"/>
                  </a:rPr>
                  <a:t> target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được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tính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theo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công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thức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sau</a:t>
                </a:r>
                <a:r>
                  <a:rPr lang="en-US">
                    <a:latin typeface="Calibri"/>
                    <a:cs typeface="Calibri"/>
                  </a:rPr>
                  <a:t>:</a:t>
                </a:r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>
                  <a:latin typeface="Calibri"/>
                  <a:cs typeface="Calibri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err="1">
                    <a:latin typeface="Calibri"/>
                    <a:cs typeface="Calibri"/>
                  </a:rPr>
                  <a:t>Trong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đó</a:t>
                </a:r>
                <a:r>
                  <a:rPr lang="en-US">
                    <a:latin typeface="Calibri"/>
                    <a:cs typeface="Calibri"/>
                  </a:rPr>
                  <a:t>, </a:t>
                </a:r>
                <a:r>
                  <a:rPr lang="en-US" err="1">
                    <a:latin typeface="Calibri"/>
                    <a:cs typeface="Calibri"/>
                  </a:rPr>
                  <a:t>trọng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số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cs typeface="Calibri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cs typeface="Calibri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cs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được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tính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theo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công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thức</a:t>
                </a:r>
                <a:r>
                  <a:rPr lang="en-US">
                    <a:latin typeface="Calibri"/>
                    <a:cs typeface="Calibri"/>
                  </a:rPr>
                  <a:t>:</a:t>
                </a:r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Calibri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C9BFC1-F94F-13AC-192D-DBB812D5A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106174" y="2304288"/>
                <a:ext cx="7247626" cy="3877056"/>
              </a:xfrm>
              <a:blipFill>
                <a:blip r:embed="rId4"/>
                <a:stretch>
                  <a:fillRect l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2E04A-2161-B715-507C-42752280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19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F0376D1-02BE-CBB2-61DA-7BF79DC9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5B931B-2355-B487-3FF8-65EBB9E7339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6107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2E6170-CCDA-4A8E-93E5-71658BFB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2F45E-F359-0D95-D6E7-81C389E7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4652"/>
            <a:ext cx="4175758" cy="5568696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Agenda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80EBCDD-54A3-491E-9753-1240601E7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044C-1489-B402-CE54-F7508BF1D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404" y="644652"/>
            <a:ext cx="4985348" cy="55686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Language Model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Recurrent Neural Network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Transformers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BERT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Vietnamese NER System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4196-21A7-4DA9-5911-3CCDF11A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5403" y="6356350"/>
            <a:ext cx="3200400" cy="3651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Vietnamese NER System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750B4-B83B-4B16-8034-EF744F0B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0592" y="6356350"/>
            <a:ext cx="12801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C6938C4-B909-A1CF-E810-0F8F7155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</p:spTree>
    <p:extLst>
      <p:ext uri="{BB962C8B-B14F-4D97-AF65-F5344CB8AC3E}">
        <p14:creationId xmlns:p14="http://schemas.microsoft.com/office/powerpoint/2010/main" val="618040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>
                <a:solidFill>
                  <a:srgbClr val="FFFFFF"/>
                </a:solidFill>
              </a:rPr>
              <a:t>transformers</a:t>
            </a:r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0A66E49-0CE1-2937-DD94-E5F358D5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69" y="640080"/>
            <a:ext cx="4220323" cy="548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0668-5CE9-1390-2284-2873DE96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Calibri"/>
                <a:ea typeface="+mj-lt"/>
                <a:cs typeface="+mj-lt"/>
              </a:rPr>
              <a:t>ARCHITECTURE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C81FC8D9-B02B-239A-8ED1-54863EBE19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07940"/>
            <a:ext cx="5181600" cy="3469753"/>
          </a:xfrm>
        </p:spPr>
      </p:pic>
      <p:pic>
        <p:nvPicPr>
          <p:cNvPr id="9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010EC755-A78F-6859-3E12-09EADBC51C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05968"/>
            <a:ext cx="5181600" cy="367369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21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74D0FAA-36B2-6BDE-3250-1959E5D941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91FFDBE-2B06-6FC1-970D-14DF541C3FC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7095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ENCODER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0913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23</a:t>
            </a:fld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2FD9792-A344-D345-F487-595BF7403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68968"/>
            <a:ext cx="5181600" cy="2347695"/>
          </a:xfr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8620BC92-A789-C0D0-3C64-EC12A4DB5E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58832" y="2304288"/>
            <a:ext cx="2008336" cy="3877056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DBC83C2-97AF-A408-C430-9B9F613220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3E2CC6-7ABA-C4BF-9767-CA4A0611516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BB74D6-13E8-E793-F7E7-4F711764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2822508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ENCODER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36EED0BD-34C8-0BFD-1721-0B5D8ED5A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177" y="2075688"/>
            <a:ext cx="6417645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9DB58E-521A-F857-DB74-BE3B067A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7F0995-C6E1-F2C7-67F2-FFC5018E39A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13881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POSITIONAL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9" descr="Box and whisker chart&#10;&#10;Description automatically generated">
            <a:extLst>
              <a:ext uri="{FF2B5EF4-FFF2-40B4-BE49-F238E27FC236}">
                <a16:creationId xmlns:a16="http://schemas.microsoft.com/office/drawing/2014/main" id="{9650FCF2-610D-6E93-2A99-819ADC14B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470" y="2075688"/>
            <a:ext cx="7445061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432FB8-FF61-CA8F-CB3E-5979EE4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DD1489-2BE4-73B4-7959-C55EAFBA855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30578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POSITIONAL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809D431-D124-5734-7FB0-72F3F33C46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 fontScale="85000" lnSpcReduction="200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vi-VN">
                    <a:latin typeface="Calibri"/>
                    <a:cs typeface="Calibri"/>
                  </a:rPr>
                  <a:t>Vị trí của các từ được mã hóa bằng một vector có kích thước bằng word embedding và được cộng trực tiếp vào word embedding.</a:t>
                </a:r>
                <a:endParaRPr lang="en-US">
                  <a:latin typeface="Calibri"/>
                  <a:cs typeface="Calibri"/>
                </a:endParaRPr>
              </a:p>
              <a:p>
                <a:pPr algn="just" fontAlgn="base">
                  <a:lnSpc>
                    <a:spcPct val="120000"/>
                  </a:lnSpc>
                </a:pPr>
                <a:r>
                  <a:rPr lang="en-US" err="1">
                    <a:latin typeface="Calibri"/>
                    <a:cs typeface="Calibri"/>
                  </a:rPr>
                  <a:t>Công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thức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vector positional encoding </a:t>
                </a:r>
                <a:r>
                  <a:rPr lang="en-US" err="1">
                    <a:latin typeface="Calibri"/>
                    <a:cs typeface="Calibri"/>
                  </a:rPr>
                  <a:t>được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tính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theo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công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thức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như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sau</a:t>
                </a:r>
                <a:r>
                  <a:rPr lang="en-US">
                    <a:latin typeface="Calibri"/>
                    <a:cs typeface="Calibri"/>
                  </a:rPr>
                  <a:t>:</a:t>
                </a:r>
              </a:p>
              <a:p>
                <a:pPr marL="0" indent="0" algn="just" fontAlgn="base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𝑃𝐸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𝑝𝑜𝑠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𝑝𝑜𝑠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Calibri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Calibri"/>
                                                </a:rPr>
                                                <m:t>10000</m:t>
                                              </m:r>
                                            </m:e>
                                            <m:sup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  <m:t>𝑖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  <m:t>𝑚𝑜𝑑𝑒𝑙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𝑃𝐸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𝑝𝑜𝑠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+1)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c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𝑝𝑜𝑠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Calibri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Calibri"/>
                                                </a:rPr>
                                                <m:t>10000</m:t>
                                              </m:r>
                                            </m:e>
                                            <m:sup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  <m:t>𝑖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  <m:t>𝑚𝑜𝑑𝑒𝑙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pPr marL="0" indent="0" algn="ctr" fontAlgn="base">
                  <a:lnSpc>
                    <a:spcPct val="120000"/>
                  </a:lnSpc>
                  <a:buNone/>
                </a:pPr>
                <a:r>
                  <a:rPr lang="en-US">
                    <a:latin typeface="Calibri"/>
                    <a:cs typeface="Calibri"/>
                  </a:rPr>
                  <a:t>(</a:t>
                </a:r>
                <a:r>
                  <a:rPr lang="en-US" err="1">
                    <a:latin typeface="Calibri"/>
                    <a:cs typeface="Calibri"/>
                  </a:rPr>
                  <a:t>trong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đó</a:t>
                </a:r>
                <a:r>
                  <a:rPr lang="en-US">
                    <a:latin typeface="Calibri"/>
                    <a:cs typeface="Calibri"/>
                  </a:rPr>
                  <a:t>: pos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vị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trí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từ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trong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câu</a:t>
                </a:r>
                <a:r>
                  <a:rPr lang="en-US">
                    <a:latin typeface="Calibri"/>
                    <a:cs typeface="Calibri"/>
                  </a:rPr>
                  <a:t>; </a:t>
                </a:r>
                <a:r>
                  <a:rPr lang="en-US" err="1">
                    <a:latin typeface="Calibri"/>
                    <a:cs typeface="Calibri"/>
                  </a:rPr>
                  <a:t>i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vị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trí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trong</a:t>
                </a:r>
                <a:r>
                  <a:rPr lang="en-US">
                    <a:latin typeface="Calibri"/>
                    <a:cs typeface="Calibri"/>
                  </a:rPr>
                  <a:t> vector PE)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809D431-D124-5734-7FB0-72F3F33C46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189" r="-870" b="-2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2179606-56D1-CD6D-8181-1770084ED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6D52A8-6127-1A8D-0335-DCCB84A51C48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67033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POSITIONAL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27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432FB8-FF61-CA8F-CB3E-5979EE4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DD1489-2BE4-73B4-7959-C55EAFBA855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1F1FB04-CCB5-62B7-7F03-51F845C29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837" y="2419350"/>
            <a:ext cx="6410325" cy="3419475"/>
          </a:xfrm>
        </p:spPr>
      </p:pic>
    </p:spTree>
    <p:extLst>
      <p:ext uri="{BB962C8B-B14F-4D97-AF65-F5344CB8AC3E}">
        <p14:creationId xmlns:p14="http://schemas.microsoft.com/office/powerpoint/2010/main" val="2214873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Background pattern&#10;&#10;Description automatically generated">
            <a:extLst>
              <a:ext uri="{FF2B5EF4-FFF2-40B4-BE49-F238E27FC236}">
                <a16:creationId xmlns:a16="http://schemas.microsoft.com/office/drawing/2014/main" id="{59B7C575-C08A-7B62-0341-161722015A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443883"/>
            <a:ext cx="5181600" cy="1599009"/>
          </a:xfrm>
        </p:spPr>
      </p:pic>
      <p:pic>
        <p:nvPicPr>
          <p:cNvPr id="11" name="Content Placeholder 10" descr="Background pattern&#10;&#10;Description automatically generated">
            <a:extLst>
              <a:ext uri="{FF2B5EF4-FFF2-40B4-BE49-F238E27FC236}">
                <a16:creationId xmlns:a16="http://schemas.microsoft.com/office/drawing/2014/main" id="{1581CA30-E111-69C8-6933-BC4281C68C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6790" y="2305050"/>
            <a:ext cx="4832419" cy="38766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F03BC-85A0-1F70-036C-23C5D575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28</a:t>
            </a:fld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C4E887-59AD-6902-DEA1-7497ABA0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9CA1938-D203-B2A1-4061-36F9FBCA1A6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7DFD0D-1707-8FE4-BCFD-F2548A0F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2675169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POSITIONAL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29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432FB8-FF61-CA8F-CB3E-5979EE4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DD1489-2BE4-73B4-7959-C55EAFBA855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A3BAB-2182-2DD1-8227-C12F585BC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96" y="2144961"/>
            <a:ext cx="10515600" cy="4105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err="1">
                <a:latin typeface="Calibri"/>
                <a:cs typeface="Calibri"/>
              </a:rPr>
              <a:t>Việc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sử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dụng</a:t>
            </a:r>
            <a:r>
              <a:rPr lang="en-US" sz="2100">
                <a:latin typeface="Calibri"/>
                <a:cs typeface="Calibri"/>
              </a:rPr>
              <a:t> 1 </a:t>
            </a:r>
            <a:r>
              <a:rPr lang="en-US" sz="2100" err="1">
                <a:latin typeface="Calibri"/>
                <a:cs typeface="Calibri"/>
              </a:rPr>
              <a:t>cặp</a:t>
            </a:r>
            <a:r>
              <a:rPr lang="en-US" sz="2100">
                <a:latin typeface="Calibri"/>
                <a:cs typeface="Calibri"/>
              </a:rPr>
              <a:t> sin-cos </a:t>
            </a:r>
            <a:r>
              <a:rPr lang="en-US" sz="2100" err="1">
                <a:latin typeface="Calibri"/>
                <a:cs typeface="Calibri"/>
              </a:rPr>
              <a:t>là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để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cho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phép</a:t>
            </a:r>
            <a:r>
              <a:rPr lang="en-US" sz="2100">
                <a:latin typeface="Calibri"/>
                <a:cs typeface="Calibri"/>
              </a:rPr>
              <a:t> model </a:t>
            </a:r>
            <a:r>
              <a:rPr lang="en-US" sz="2100" err="1">
                <a:latin typeface="Calibri"/>
                <a:cs typeface="Calibri"/>
              </a:rPr>
              <a:t>lấy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thông</a:t>
            </a:r>
            <a:r>
              <a:rPr lang="en-US" sz="2100">
                <a:latin typeface="Calibri"/>
                <a:cs typeface="Calibri"/>
              </a:rPr>
              <a:t> tin </a:t>
            </a:r>
            <a:r>
              <a:rPr lang="en-US" sz="2100" err="1">
                <a:latin typeface="Calibri"/>
                <a:cs typeface="Calibri"/>
              </a:rPr>
              <a:t>về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vị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trí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tương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đối</a:t>
            </a:r>
            <a:r>
              <a:rPr lang="en-US" sz="2100">
                <a:latin typeface="Calibri"/>
                <a:cs typeface="Calibri"/>
              </a:rPr>
              <a:t> (relative positions).</a:t>
            </a:r>
          </a:p>
          <a:p>
            <a:r>
              <a:rPr lang="en-US" sz="2100" err="1">
                <a:latin typeface="Calibri"/>
                <a:cs typeface="Calibri"/>
              </a:rPr>
              <a:t>Với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mỗi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cặp</a:t>
            </a:r>
            <a:r>
              <a:rPr lang="en-US" sz="2100">
                <a:latin typeface="Calibri"/>
                <a:cs typeface="Calibri"/>
              </a:rPr>
              <a:t> sin-cos </a:t>
            </a:r>
            <a:r>
              <a:rPr lang="en-US" sz="2100" err="1">
                <a:latin typeface="Calibri"/>
                <a:cs typeface="Calibri"/>
              </a:rPr>
              <a:t>tương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ứng</a:t>
            </a:r>
            <a:r>
              <a:rPr lang="en-US" sz="2100">
                <a:latin typeface="Calibri"/>
                <a:cs typeface="Calibri"/>
              </a:rPr>
              <a:t>, </a:t>
            </a:r>
            <a:r>
              <a:rPr lang="en-US" sz="2100" err="1">
                <a:latin typeface="Calibri"/>
                <a:cs typeface="Calibri"/>
              </a:rPr>
              <a:t>tồn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tại</a:t>
            </a:r>
            <a:r>
              <a:rPr lang="en-US" sz="2100">
                <a:latin typeface="Calibri"/>
                <a:cs typeface="Calibri"/>
              </a:rPr>
              <a:t> ma </a:t>
            </a:r>
            <a:r>
              <a:rPr lang="en-US" sz="2100" err="1">
                <a:latin typeface="Calibri"/>
                <a:cs typeface="Calibri"/>
              </a:rPr>
              <a:t>trận</a:t>
            </a:r>
            <a:r>
              <a:rPr lang="en-US" sz="2100">
                <a:latin typeface="Calibri"/>
                <a:cs typeface="Calibri"/>
              </a:rPr>
              <a:t> M </a:t>
            </a:r>
            <a:r>
              <a:rPr lang="en-US" sz="2100" err="1">
                <a:latin typeface="Calibri"/>
                <a:cs typeface="Calibri"/>
              </a:rPr>
              <a:t>sao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cho</a:t>
            </a:r>
            <a:r>
              <a:rPr lang="en-US" sz="2100">
                <a:latin typeface="Calibri"/>
                <a:cs typeface="Calibri"/>
              </a:rPr>
              <a:t>:</a:t>
            </a:r>
          </a:p>
          <a:p>
            <a:pPr marL="0" indent="0">
              <a:buNone/>
            </a:pPr>
            <a:endParaRPr lang="en-US" sz="210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10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100">
              <a:latin typeface="Calibri"/>
              <a:cs typeface="Calibri"/>
            </a:endParaRPr>
          </a:p>
          <a:p>
            <a:r>
              <a:rPr lang="en-US" sz="2100">
                <a:latin typeface="Calibri"/>
                <a:cs typeface="Calibri"/>
              </a:rPr>
              <a:t>Như </a:t>
            </a:r>
            <a:r>
              <a:rPr lang="en-US" sz="2100" err="1">
                <a:latin typeface="Calibri"/>
                <a:cs typeface="Calibri"/>
              </a:rPr>
              <a:t>vậy</a:t>
            </a:r>
            <a:r>
              <a:rPr lang="en-US" sz="2100">
                <a:latin typeface="Calibri"/>
                <a:cs typeface="Calibri"/>
              </a:rPr>
              <a:t> ta </a:t>
            </a:r>
            <a:r>
              <a:rPr lang="en-US" sz="2100" err="1">
                <a:latin typeface="Calibri"/>
                <a:cs typeface="Calibri"/>
              </a:rPr>
              <a:t>có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được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mối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liên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hệ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giữa</a:t>
            </a:r>
            <a:r>
              <a:rPr lang="en-US" sz="2100">
                <a:latin typeface="Calibri"/>
                <a:cs typeface="Calibri"/>
              </a:rPr>
              <a:t> vector PE </a:t>
            </a:r>
            <a:r>
              <a:rPr lang="en-US" sz="2100" err="1">
                <a:latin typeface="Calibri"/>
                <a:cs typeface="Calibri"/>
              </a:rPr>
              <a:t>cho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từ</a:t>
            </a:r>
            <a:r>
              <a:rPr lang="en-US" sz="2100">
                <a:latin typeface="Calibri"/>
                <a:cs typeface="Calibri"/>
              </a:rPr>
              <a:t> ở </a:t>
            </a:r>
            <a:r>
              <a:rPr lang="en-US" sz="2100" err="1">
                <a:latin typeface="Calibri"/>
                <a:cs typeface="Calibri"/>
              </a:rPr>
              <a:t>vị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trí</a:t>
            </a:r>
            <a:r>
              <a:rPr lang="en-US" sz="2100">
                <a:latin typeface="Calibri"/>
                <a:cs typeface="Calibri"/>
              </a:rPr>
              <a:t> POS </a:t>
            </a:r>
            <a:r>
              <a:rPr lang="en-US" sz="2100" err="1">
                <a:latin typeface="Calibri"/>
                <a:cs typeface="Calibri"/>
              </a:rPr>
              <a:t>và</a:t>
            </a:r>
            <a:r>
              <a:rPr lang="en-US" sz="2100">
                <a:latin typeface="Calibri"/>
                <a:cs typeface="Calibri"/>
              </a:rPr>
              <a:t> vector PE </a:t>
            </a:r>
            <a:r>
              <a:rPr lang="en-US" sz="2100" err="1">
                <a:latin typeface="Calibri"/>
                <a:cs typeface="Calibri"/>
              </a:rPr>
              <a:t>cho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từ</a:t>
            </a:r>
            <a:r>
              <a:rPr lang="en-US" sz="2100">
                <a:latin typeface="Calibri"/>
                <a:cs typeface="Calibri"/>
              </a:rPr>
              <a:t> ở </a:t>
            </a:r>
            <a:r>
              <a:rPr lang="en-US" sz="2100" err="1">
                <a:latin typeface="Calibri"/>
                <a:cs typeface="Calibri"/>
              </a:rPr>
              <a:t>vị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trí</a:t>
            </a:r>
            <a:r>
              <a:rPr lang="en-US" sz="2100">
                <a:latin typeface="Calibri"/>
                <a:cs typeface="Calibri"/>
              </a:rPr>
              <a:t> POS + offset </a:t>
            </a:r>
            <a:r>
              <a:rPr lang="en-US" sz="2100" err="1">
                <a:latin typeface="Calibri"/>
                <a:cs typeface="Calibri"/>
              </a:rPr>
              <a:t>thông</a:t>
            </a:r>
            <a:r>
              <a:rPr lang="en-US" sz="2100">
                <a:latin typeface="Calibri"/>
                <a:cs typeface="Calibri"/>
              </a:rPr>
              <a:t> qua </a:t>
            </a:r>
            <a:r>
              <a:rPr lang="en-US" sz="2100" err="1">
                <a:latin typeface="Calibri"/>
                <a:cs typeface="Calibri"/>
              </a:rPr>
              <a:t>một</a:t>
            </a:r>
            <a:r>
              <a:rPr lang="en-US" sz="2100">
                <a:latin typeface="Calibri"/>
                <a:cs typeface="Calibri"/>
              </a:rPr>
              <a:t> linear function.</a:t>
            </a:r>
          </a:p>
        </p:txBody>
      </p:sp>
      <p:pic>
        <p:nvPicPr>
          <p:cNvPr id="5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AAFB44-5B41-8375-AD9F-CEB61D6DA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49" t="65116" r="30133" b="16458"/>
          <a:stretch/>
        </p:blipFill>
        <p:spPr>
          <a:xfrm>
            <a:off x="3982194" y="3643689"/>
            <a:ext cx="4236409" cy="102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5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1381"/>
            <a:ext cx="4543552" cy="15265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960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dirty="0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4" name="Picture 3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0E09F4-2713-2A44-F4D1-4371AD39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5" y="384121"/>
            <a:ext cx="9728199" cy="22895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AF1E20-7213-9BD1-9186-FC33C6A24BC2}"/>
              </a:ext>
            </a:extLst>
          </p:cNvPr>
          <p:cNvSpPr txBox="1"/>
          <p:nvPr/>
        </p:nvSpPr>
        <p:spPr>
          <a:xfrm>
            <a:off x="5877169" y="2701330"/>
            <a:ext cx="5117122" cy="32762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>
                <a:latin typeface="Calibri"/>
                <a:cs typeface="Arial"/>
              </a:rPr>
              <a:t>Named Entity Recognition (NER) - </a:t>
            </a:r>
            <a:r>
              <a:rPr lang="en-US" sz="2000" err="1">
                <a:latin typeface="Calibri"/>
                <a:cs typeface="Arial"/>
              </a:rPr>
              <a:t>Nhận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dạng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thực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thể</a:t>
            </a:r>
            <a:r>
              <a:rPr lang="en-US" sz="2000">
                <a:latin typeface="Calibri"/>
                <a:cs typeface="Arial"/>
              </a:rPr>
              <a:t>: </a:t>
            </a:r>
            <a:r>
              <a:rPr lang="en-US" sz="2000" err="1">
                <a:latin typeface="Calibri"/>
                <a:cs typeface="Arial"/>
              </a:rPr>
              <a:t>Là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một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tác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vụ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cơ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bản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trong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lĩnh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vực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Xử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lý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Ngôn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ngữ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Tự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nhiên</a:t>
            </a:r>
            <a:r>
              <a:rPr lang="en-US" sz="2000">
                <a:latin typeface="Calibri"/>
                <a:cs typeface="Arial"/>
              </a:rPr>
              <a:t>. Vai </a:t>
            </a:r>
            <a:r>
              <a:rPr lang="en-US" sz="2000" err="1">
                <a:latin typeface="Calibri"/>
                <a:cs typeface="Arial"/>
              </a:rPr>
              <a:t>trò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của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tác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vụ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này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là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nhận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dạng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các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từ</a:t>
            </a:r>
            <a:r>
              <a:rPr lang="en-US" sz="2000">
                <a:latin typeface="Calibri"/>
                <a:cs typeface="Arial"/>
              </a:rPr>
              <a:t>/</a:t>
            </a:r>
            <a:r>
              <a:rPr lang="en-US" sz="2000" err="1">
                <a:latin typeface="Calibri"/>
                <a:cs typeface="Arial"/>
              </a:rPr>
              <a:t>cụm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từ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trong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văn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bản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có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thuộc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về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các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nhóm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đã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được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định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tên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trước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như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tên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người</a:t>
            </a:r>
            <a:r>
              <a:rPr lang="en-US" sz="2000">
                <a:latin typeface="Calibri"/>
                <a:cs typeface="Arial"/>
              </a:rPr>
              <a:t>, </a:t>
            </a:r>
            <a:r>
              <a:rPr lang="en-US" sz="2000" err="1">
                <a:latin typeface="Calibri"/>
                <a:cs typeface="Arial"/>
              </a:rPr>
              <a:t>tổ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chức</a:t>
            </a:r>
            <a:r>
              <a:rPr lang="en-US" sz="2000">
                <a:latin typeface="Calibri"/>
                <a:cs typeface="Arial"/>
              </a:rPr>
              <a:t>, </a:t>
            </a:r>
            <a:r>
              <a:rPr lang="en-US" sz="2000" err="1">
                <a:latin typeface="Calibri"/>
                <a:cs typeface="Arial"/>
              </a:rPr>
              <a:t>địa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điểm</a:t>
            </a:r>
            <a:r>
              <a:rPr lang="en-US" sz="2000">
                <a:latin typeface="Calibri"/>
                <a:cs typeface="Arial"/>
              </a:rPr>
              <a:t>, </a:t>
            </a:r>
            <a:r>
              <a:rPr lang="en-US" sz="2000" err="1">
                <a:latin typeface="Calibri"/>
                <a:cs typeface="Arial"/>
              </a:rPr>
              <a:t>thời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gian</a:t>
            </a:r>
            <a:r>
              <a:rPr lang="en-US" sz="2000">
                <a:latin typeface="Calibri"/>
                <a:cs typeface="Arial"/>
              </a:rPr>
              <a:t>,... hay </a:t>
            </a:r>
            <a:r>
              <a:rPr lang="en-US" sz="2000" err="1">
                <a:latin typeface="Calibri"/>
                <a:cs typeface="Arial"/>
              </a:rPr>
              <a:t>không</a:t>
            </a:r>
            <a:r>
              <a:rPr lang="en-US" sz="2000">
                <a:latin typeface="Calibri"/>
                <a:cs typeface="Arial"/>
              </a:rPr>
              <a:t>.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BB23FCD-F568-09E2-6905-B33AE294A31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036796-595B-74E1-A8A2-7B3737B06559}"/>
              </a:ext>
            </a:extLst>
          </p:cNvPr>
          <p:cNvSpPr txBox="1">
            <a:spLocks/>
          </p:cNvSpPr>
          <p:nvPr/>
        </p:nvSpPr>
        <p:spPr>
          <a:xfrm>
            <a:off x="834776" y="63546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/>
              <a:t>27/05/2022</a:t>
            </a:r>
          </a:p>
        </p:txBody>
      </p:sp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0668-5CE9-1390-2284-2873DE96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Calibri"/>
                <a:ea typeface="+mj-lt"/>
                <a:cs typeface="+mj-lt"/>
              </a:rPr>
              <a:t>SELF-ATTENTION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F0A507EB-A747-19EB-DE2B-0D1D0512EB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74658" y="2304288"/>
            <a:ext cx="3176685" cy="3877056"/>
          </a:xfrm>
        </p:spPr>
      </p:pic>
      <p:pic>
        <p:nvPicPr>
          <p:cNvPr id="16" name="Picture 16" descr="Chart, radar chart&#10;&#10;Description automatically generated">
            <a:extLst>
              <a:ext uri="{FF2B5EF4-FFF2-40B4-BE49-F238E27FC236}">
                <a16:creationId xmlns:a16="http://schemas.microsoft.com/office/drawing/2014/main" id="{69986BDB-0C0E-A33C-33E6-0065409FDF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43" y="2304288"/>
            <a:ext cx="3301515" cy="3877056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9A8342B-9A99-8F07-998A-B2486FE9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769A77-8A0B-B569-754B-F58BA27142E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50087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31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185A18F-8C54-03D6-4792-35D09435F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629C8E-03B6-B2DC-465D-5A8BEB311EF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5588A595-DBC8-C97F-0DDF-B1A1C5B6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241" y="2076450"/>
            <a:ext cx="7339518" cy="410527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D6F197-2B78-E57E-1756-530796533795}"/>
              </a:ext>
            </a:extLst>
          </p:cNvPr>
          <p:cNvSpPr/>
          <p:nvPr/>
        </p:nvSpPr>
        <p:spPr>
          <a:xfrm>
            <a:off x="4156364" y="3565236"/>
            <a:ext cx="397163" cy="267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66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5A0C4B95-81F3-12C6-7831-386F3CEE9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970" y="2075688"/>
            <a:ext cx="6508060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185A18F-8C54-03D6-4792-35D09435F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629C8E-03B6-B2DC-465D-5A8BEB311EF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32578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DA5A0EA0-9EB5-039D-9C6F-BE1A500A3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687" y="2423541"/>
            <a:ext cx="6524625" cy="3409950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150812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4B919856-3765-AF38-B185-8A6599C46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6290" y="2075688"/>
            <a:ext cx="6519421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24EB601-B8E9-C273-22C7-DA5D6BFE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334287-F50E-9B48-6BDD-196A0C5440C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997881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35</a:t>
            </a:fld>
            <a:endParaRPr lang="en-US"/>
          </a:p>
        </p:txBody>
      </p:sp>
      <p:pic>
        <p:nvPicPr>
          <p:cNvPr id="15" name="Picture 16" descr="Diagram&#10;&#10;Description automatically generated">
            <a:extLst>
              <a:ext uri="{FF2B5EF4-FFF2-40B4-BE49-F238E27FC236}">
                <a16:creationId xmlns:a16="http://schemas.microsoft.com/office/drawing/2014/main" id="{17806F1C-0E41-6471-2AE1-4ED75F8948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230286"/>
            <a:ext cx="5181600" cy="2025060"/>
          </a:xfrm>
        </p:spPr>
      </p:pic>
      <p:pic>
        <p:nvPicPr>
          <p:cNvPr id="14" name="Picture 14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187F8104-ECF9-A66A-AB8D-32E7514676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17321" y="2304288"/>
            <a:ext cx="3423358" cy="3877056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6909C52-521F-7E44-D0AE-AE390C55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F1039F0-8C4B-B146-670C-048734D82A5F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3CD26C-139B-4CEC-CD23-0F2BFD67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994840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0668-5CE9-1390-2284-2873DE96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Calibri"/>
                <a:ea typeface="+mj-lt"/>
                <a:cs typeface="+mj-lt"/>
              </a:rPr>
              <a:t>MULTI-HEAD ATTENTION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10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6FEC225-DE33-E967-CB83-3FE20D1D07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3586"/>
            <a:ext cx="5181600" cy="2458461"/>
          </a:xfrm>
        </p:spPr>
      </p:pic>
      <p:pic>
        <p:nvPicPr>
          <p:cNvPr id="11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DAEE8A8-34A7-F685-7A20-DBBFAB0F39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09567"/>
            <a:ext cx="5181600" cy="2866497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F87087-A3B3-BBE3-3490-08EBE943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4E3D9F-A4B1-80B3-9AF6-335AA7E3D57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86916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0668-5CE9-1390-2284-2873DE96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Calibri"/>
                <a:ea typeface="+mj-lt"/>
                <a:cs typeface="+mj-lt"/>
              </a:rPr>
              <a:t>THE RESIDUALS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dirty="0" smtClean="0"/>
              <a:t>37</a:t>
            </a:fld>
            <a:endParaRPr lang="en-US"/>
          </a:p>
        </p:txBody>
      </p: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151ACA79-B052-7090-107A-A85F3E5585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63902"/>
            <a:ext cx="5181600" cy="3757827"/>
          </a:xfr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C21ABE0D-4E59-0D3E-EF85-596203F8DF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90580" y="2304288"/>
            <a:ext cx="4144841" cy="3877056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B9243C8-C480-5804-073A-95255439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AF9B83C-6706-97D3-467C-DAEA5002AB8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31487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RESIDUAL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38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31D57-5D19-B578-F89A-931BF360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2200" err="1">
                <a:latin typeface="Calibri"/>
                <a:cs typeface="Calibri"/>
              </a:rPr>
              <a:t>Ngoài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việc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giúp</a:t>
            </a:r>
            <a:r>
              <a:rPr lang="en-US" sz="2200">
                <a:latin typeface="Calibri"/>
                <a:cs typeface="Calibri"/>
              </a:rPr>
              <a:t> gradient flow </a:t>
            </a:r>
            <a:r>
              <a:rPr lang="en-US" sz="2200" err="1">
                <a:latin typeface="Calibri"/>
                <a:cs typeface="Calibri"/>
              </a:rPr>
              <a:t>tốt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hơn</a:t>
            </a:r>
            <a:r>
              <a:rPr lang="en-US" sz="2200">
                <a:latin typeface="Calibri"/>
                <a:cs typeface="Calibri"/>
              </a:rPr>
              <a:t>, residual </a:t>
            </a:r>
            <a:r>
              <a:rPr lang="en-US" sz="2200" err="1">
                <a:latin typeface="Calibri"/>
                <a:cs typeface="Calibri"/>
              </a:rPr>
              <a:t>còn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giúp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mang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theo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thông</a:t>
            </a:r>
            <a:r>
              <a:rPr lang="en-US" sz="2200">
                <a:latin typeface="Calibri"/>
                <a:cs typeface="Calibri"/>
              </a:rPr>
              <a:t> tin </a:t>
            </a:r>
            <a:r>
              <a:rPr lang="en-US" sz="2200" err="1">
                <a:latin typeface="Calibri"/>
                <a:cs typeface="Calibri"/>
              </a:rPr>
              <a:t>vị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trí</a:t>
            </a:r>
            <a:r>
              <a:rPr lang="en-US" sz="2200">
                <a:latin typeface="Calibri"/>
                <a:cs typeface="Calibri"/>
              </a:rPr>
              <a:t> (positional information) </a:t>
            </a:r>
            <a:r>
              <a:rPr lang="en-US" sz="2200" err="1">
                <a:latin typeface="Calibri"/>
                <a:cs typeface="Calibri"/>
              </a:rPr>
              <a:t>từ</a:t>
            </a:r>
            <a:r>
              <a:rPr lang="en-US" sz="2200">
                <a:latin typeface="Calibri"/>
                <a:cs typeface="Calibri"/>
              </a:rPr>
              <a:t> layer </a:t>
            </a:r>
            <a:r>
              <a:rPr lang="en-US" sz="2200" err="1">
                <a:latin typeface="Calibri"/>
                <a:cs typeface="Calibri"/>
              </a:rPr>
              <a:t>thấp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đến</a:t>
            </a:r>
            <a:r>
              <a:rPr lang="en-US" sz="2200">
                <a:latin typeface="Calibri"/>
                <a:cs typeface="Calibri"/>
              </a:rPr>
              <a:t> layer </a:t>
            </a:r>
            <a:r>
              <a:rPr lang="en-US" sz="2200" err="1">
                <a:latin typeface="Calibri"/>
                <a:cs typeface="Calibri"/>
              </a:rPr>
              <a:t>cao</a:t>
            </a:r>
            <a:r>
              <a:rPr lang="en-US" sz="2200">
                <a:latin typeface="Calibri"/>
                <a:cs typeface="Calibri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sz="22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6A2BA-003B-1E44-47BD-72BD56638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59" y="3160441"/>
            <a:ext cx="5601482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22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BATCH NORMALIZATION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39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6731D57-5D19-B578-F89A-931BF360D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100" err="1">
                    <a:latin typeface="Calibri"/>
                    <a:cs typeface="Calibri"/>
                  </a:rPr>
                  <a:t>Chuẩn</a:t>
                </a:r>
                <a:r>
                  <a:rPr lang="en-US" sz="3100">
                    <a:latin typeface="Calibri"/>
                    <a:cs typeface="Calibri"/>
                  </a:rPr>
                  <a:t> </a:t>
                </a:r>
                <a:r>
                  <a:rPr lang="en-US" sz="3100" err="1">
                    <a:latin typeface="Calibri"/>
                    <a:cs typeface="Calibri"/>
                  </a:rPr>
                  <a:t>hóa</a:t>
                </a:r>
                <a:r>
                  <a:rPr lang="en-US" sz="3100">
                    <a:latin typeface="Calibri"/>
                    <a:cs typeface="Calibri"/>
                  </a:rPr>
                  <a:t> </a:t>
                </a:r>
                <a:r>
                  <a:rPr lang="en-US" sz="3100" err="1">
                    <a:latin typeface="Calibri"/>
                    <a:cs typeface="Calibri"/>
                  </a:rPr>
                  <a:t>theo</a:t>
                </a:r>
                <a:r>
                  <a:rPr lang="en-US" sz="3100">
                    <a:latin typeface="Calibri"/>
                    <a:cs typeface="Calibri"/>
                  </a:rPr>
                  <a:t> </a:t>
                </a:r>
                <a:r>
                  <a:rPr lang="en-US" sz="3100" err="1">
                    <a:latin typeface="Calibri"/>
                    <a:cs typeface="Calibri"/>
                  </a:rPr>
                  <a:t>từng</a:t>
                </a:r>
                <a:r>
                  <a:rPr lang="en-US" sz="3100">
                    <a:latin typeface="Calibri"/>
                    <a:cs typeface="Calibri"/>
                  </a:rPr>
                  <a:t> batch: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𝛽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b="0">
                  <a:latin typeface="Calibri"/>
                  <a:cs typeface="Calibri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𝜎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𝛽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b="0">
                  <a:latin typeface="Calibri"/>
                  <a:cs typeface="Calibri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𝛽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800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𝛾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𝐵𝑁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alibri"/>
                      </a:rPr>
                      <m:t> 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𝛾</m:t>
                    </m:r>
                  </m:oMath>
                </a14:m>
                <a:r>
                  <a:rPr lang="en-US" sz="2800">
                    <a:latin typeface="Calibri"/>
                    <a:cs typeface="Calibri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𝛽</m:t>
                    </m:r>
                  </m:oMath>
                </a14:m>
                <a:r>
                  <a:rPr lang="en-US" sz="2800">
                    <a:latin typeface="Calibri"/>
                    <a:cs typeface="Calibri"/>
                  </a:rPr>
                  <a:t> </a:t>
                </a:r>
                <a:r>
                  <a:rPr lang="en-US" sz="2800" err="1">
                    <a:latin typeface="Calibri"/>
                    <a:cs typeface="Calibri"/>
                  </a:rPr>
                  <a:t>là</a:t>
                </a:r>
                <a:r>
                  <a:rPr lang="en-US" sz="2800">
                    <a:latin typeface="Calibri"/>
                    <a:cs typeface="Calibri"/>
                  </a:rPr>
                  <a:t> </a:t>
                </a:r>
                <a:r>
                  <a:rPr lang="en-US" sz="2800" err="1">
                    <a:latin typeface="Calibri"/>
                    <a:cs typeface="Calibri"/>
                  </a:rPr>
                  <a:t>các</a:t>
                </a:r>
                <a:r>
                  <a:rPr lang="en-US" sz="2800">
                    <a:latin typeface="Calibri"/>
                    <a:cs typeface="Calibri"/>
                  </a:rPr>
                  <a:t> learnable params)</a:t>
                </a:r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6731D57-5D19-B578-F89A-931BF360D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b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77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>
                <a:solidFill>
                  <a:srgbClr val="FFFFFF"/>
                </a:solidFill>
              </a:rPr>
              <a:t>language model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BATCH NORMALIZATION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40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B14AE7FF-FEFD-8834-4F4C-9516D1C80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4008490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LAYER NORMALIZATION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41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24EB601-B8E9-C273-22C7-DA5D6BFE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334287-F50E-9B48-6BDD-196A0C5440C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6F509C-8D08-215D-FF6C-F5DAED99C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2400" err="1">
                    <a:latin typeface="Calibri"/>
                    <a:cs typeface="Calibri"/>
                  </a:rPr>
                  <a:t>Khác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với</a:t>
                </a:r>
                <a:r>
                  <a:rPr lang="en-US" sz="2400">
                    <a:latin typeface="Calibri"/>
                    <a:cs typeface="Calibri"/>
                  </a:rPr>
                  <a:t> batch normalization, layer normalization </a:t>
                </a:r>
                <a:r>
                  <a:rPr lang="en-US" sz="2400" err="1">
                    <a:latin typeface="Calibri"/>
                    <a:cs typeface="Calibri"/>
                  </a:rPr>
                  <a:t>không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làm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việc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trên</a:t>
                </a:r>
                <a:r>
                  <a:rPr lang="en-US" sz="2400">
                    <a:latin typeface="Calibri"/>
                    <a:cs typeface="Calibri"/>
                  </a:rPr>
                  <a:t> batch </a:t>
                </a:r>
                <a:r>
                  <a:rPr lang="en-US" sz="2400" err="1">
                    <a:latin typeface="Calibri"/>
                    <a:cs typeface="Calibri"/>
                  </a:rPr>
                  <a:t>mà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chỉ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chuẩn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hóa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trên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từng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mẫu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dữ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liệu</a:t>
                </a:r>
                <a:r>
                  <a:rPr lang="en-US" sz="2400">
                    <a:latin typeface="Calibri"/>
                    <a:cs typeface="Calibri"/>
                  </a:rPr>
                  <a:t>.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𝑙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𝐻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>
                  <a:latin typeface="Calibri"/>
                  <a:cs typeface="Calibri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𝑙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𝐻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𝐻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𝑙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400" b="0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>
                    <a:latin typeface="Calibri"/>
                    <a:cs typeface="Calibri"/>
                  </a:rPr>
                  <a:t>(</a:t>
                </a:r>
                <a:r>
                  <a:rPr lang="en-US" sz="2400" err="1">
                    <a:latin typeface="Calibri"/>
                    <a:cs typeface="Calibri"/>
                  </a:rPr>
                  <a:t>trong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đó</a:t>
                </a:r>
                <a:r>
                  <a:rPr lang="en-US" sz="2400">
                    <a:latin typeface="Calibri"/>
                    <a:cs typeface="Calibri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</m:oMath>
                </a14:m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là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số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lượng</a:t>
                </a:r>
                <a:r>
                  <a:rPr lang="en-US" sz="2400">
                    <a:latin typeface="Calibri"/>
                    <a:cs typeface="Calibri"/>
                  </a:rPr>
                  <a:t> hidden units </a:t>
                </a:r>
                <a:r>
                  <a:rPr lang="en-US" sz="2400" err="1">
                    <a:latin typeface="Calibri"/>
                    <a:cs typeface="Calibri"/>
                  </a:rPr>
                  <a:t>bên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trong</a:t>
                </a:r>
                <a:r>
                  <a:rPr lang="en-US" sz="2400">
                    <a:latin typeface="Calibri"/>
                    <a:cs typeface="Calibri"/>
                  </a:rPr>
                  <a:t> layer)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6F509C-8D08-215D-FF6C-F5DAED99C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r="-696" b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635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DECODER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35336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MASKED 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B826242B-A0AC-469B-D93F-A98CB5769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4962"/>
            <a:ext cx="10515600" cy="3527108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4CD2E53-2214-C868-8610-EA38DC03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10B4764-B567-0D35-8ED4-B734A6B5E5D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30545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MASKED 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BDF9D2E-865D-4EEA-2B1F-47D8F39B6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59"/>
          <a:stretch/>
        </p:blipFill>
        <p:spPr>
          <a:xfrm>
            <a:off x="3608665" y="1970691"/>
            <a:ext cx="4974670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0A933C-DE9E-6067-0EF3-289448F3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1E42267-1257-365E-0C30-58468259B16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81309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MASKED 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90D299C2-E301-ACEA-94C0-370FEA675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961" y="2075688"/>
            <a:ext cx="8156079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05D8D3-8118-5B99-34EB-CA35F4C3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D3A1E-CD6E-1953-569D-A4CFCF244A9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52841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ENCODE-DECODE ATTENTION</a:t>
            </a:r>
            <a:endParaRPr lang="en-US">
              <a:latin typeface="Calibri"/>
              <a:ea typeface="+mj-lt"/>
              <a:cs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46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05D8D3-8118-5B99-34EB-CA35F4C3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D3A1E-CD6E-1953-569D-A4CFCF244A9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1BCFC7-C270-E49A-5863-A2165CBA1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680" y="2076450"/>
            <a:ext cx="7472639" cy="4105275"/>
          </a:xfrm>
        </p:spPr>
      </p:pic>
    </p:spTree>
    <p:extLst>
      <p:ext uri="{BB962C8B-B14F-4D97-AF65-F5344CB8AC3E}">
        <p14:creationId xmlns:p14="http://schemas.microsoft.com/office/powerpoint/2010/main" val="628111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ENCODE-DECODE ATTENTION</a:t>
            </a:r>
            <a:endParaRPr lang="en-US">
              <a:latin typeface="Calibri"/>
              <a:ea typeface="+mj-lt"/>
              <a:cs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47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05D8D3-8118-5B99-34EB-CA35F4C3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D3A1E-CD6E-1953-569D-A4CFCF244A9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FEB8CE-2192-7720-5930-2BF8306B5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680" y="2076450"/>
            <a:ext cx="7472639" cy="4105275"/>
          </a:xfrm>
        </p:spPr>
      </p:pic>
    </p:spTree>
    <p:extLst>
      <p:ext uri="{BB962C8B-B14F-4D97-AF65-F5344CB8AC3E}">
        <p14:creationId xmlns:p14="http://schemas.microsoft.com/office/powerpoint/2010/main" val="3669863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LINEAR + SOFTMAX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48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05D8D3-8118-5B99-34EB-CA35F4C3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D3A1E-CD6E-1953-569D-A4CFCF244A9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5447D25D-BCD2-795F-8A10-6B314C453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424" y="2076450"/>
            <a:ext cx="6359151" cy="4105275"/>
          </a:xfrm>
        </p:spPr>
      </p:pic>
    </p:spTree>
    <p:extLst>
      <p:ext uri="{BB962C8B-B14F-4D97-AF65-F5344CB8AC3E}">
        <p14:creationId xmlns:p14="http://schemas.microsoft.com/office/powerpoint/2010/main" val="3362823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>
                <a:solidFill>
                  <a:srgbClr val="FFFFFF"/>
                </a:solidFill>
              </a:rPr>
              <a:t>BERT</a:t>
            </a:r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669EDF1-77B6-CFA9-EFFA-16F106D4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46" y="1672307"/>
            <a:ext cx="6250352" cy="350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2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A2E39B7-17D8-4009-A8BA-9E8D8EC1B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8B71B615-14B5-4C0F-99E2-F17912DC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B2634-68E4-84D5-760C-3E03CDAE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1420591"/>
            <a:ext cx="6809014" cy="11028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Calibri"/>
                <a:ea typeface="+mj-lt"/>
                <a:cs typeface="+mj-lt"/>
              </a:rPr>
              <a:t>ĐỊNH NGHĨA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1D4E60-28FE-68EE-6EEF-6010DEE97FB8}"/>
              </a:ext>
            </a:extLst>
          </p:cNvPr>
          <p:cNvSpPr txBox="1">
            <a:spLocks/>
          </p:cNvSpPr>
          <p:nvPr/>
        </p:nvSpPr>
        <p:spPr>
          <a:xfrm>
            <a:off x="1618854" y="2959635"/>
            <a:ext cx="9145615" cy="22577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Language Model (LM)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là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tập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hợp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các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tri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thức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trước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đó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về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một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hoặc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nhiều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ngôn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ngữ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,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các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tri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thức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này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có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thể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là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các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tri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thức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về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từ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vựng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,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về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ngữ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pháp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,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về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tần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suất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xuất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hiện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của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các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cụm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từ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,...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4C25F-1A18-0D2E-9A51-3B3A4F88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dirty="0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67D11CC-22B6-9B72-7237-E286ECB3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3C78BBE-BB8F-BB5C-5A3E-2037C599138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6069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INPUT REPRESENTATION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50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C4C5DEE-5E4A-FFDB-24C2-857F9EF59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875" y="2538412"/>
            <a:ext cx="8096250" cy="3181350"/>
          </a:xfrm>
        </p:spPr>
      </p:pic>
    </p:spTree>
    <p:extLst>
      <p:ext uri="{BB962C8B-B14F-4D97-AF65-F5344CB8AC3E}">
        <p14:creationId xmlns:p14="http://schemas.microsoft.com/office/powerpoint/2010/main" val="471330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TOKENIZER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48968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TOKENIZATION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52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88349BE6-62C4-4F66-A489-0443993FE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4948" y="2075688"/>
            <a:ext cx="5062105" cy="4105656"/>
          </a:xfrm>
        </p:spPr>
      </p:pic>
    </p:spTree>
    <p:extLst>
      <p:ext uri="{BB962C8B-B14F-4D97-AF65-F5344CB8AC3E}">
        <p14:creationId xmlns:p14="http://schemas.microsoft.com/office/powerpoint/2010/main" val="250748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TOKENIZATION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53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B14AE7FF-FEFD-8834-4F4C-9516D1C80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2232845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54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931F1-8415-AFCD-FFBF-8531847F6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>
                <a:ea typeface="+mn-lt"/>
                <a:cs typeface="+mn-lt"/>
              </a:rPr>
              <a:t>{“old”: 7, “older”: 3, “finest”: 9, “lowest”: 4}</a:t>
            </a:r>
            <a:endParaRPr lang="en-US"/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b="1">
                <a:ea typeface="+mn-lt"/>
                <a:cs typeface="+mn-lt"/>
              </a:rPr>
              <a:t>{“old&lt;/w&gt;”: 7, “older&lt;/w&gt;”: 3, “finest&lt;/w&gt;”: 9, “lowest&lt;/w&gt;”: 4}</a:t>
            </a:r>
            <a:endParaRPr lang="en-US" b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878411-4551-5DAF-42C3-8480E9B62B45}"/>
              </a:ext>
            </a:extLst>
          </p:cNvPr>
          <p:cNvCxnSpPr/>
          <p:nvPr/>
        </p:nvCxnSpPr>
        <p:spPr>
          <a:xfrm flipH="1">
            <a:off x="6084278" y="2688493"/>
            <a:ext cx="13677" cy="2311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129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899749"/>
              </p:ext>
            </p:extLst>
          </p:nvPr>
        </p:nvGraphicFramePr>
        <p:xfrm>
          <a:off x="5086208" y="640822"/>
          <a:ext cx="6024133" cy="553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850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706480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299803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Number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Token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Frequency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&lt;/w&gt;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o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l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d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10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5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e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16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6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r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7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f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8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err="1"/>
                        <a:t>i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n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10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s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11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t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12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w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130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86208" y="640822"/>
          <a:ext cx="6024133" cy="553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850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706480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299803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Number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Token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Frequency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&lt;/w&gt;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o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l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d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10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5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e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16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6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r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7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f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8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err="1"/>
                        <a:t>i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n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10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s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11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t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12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w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71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555941"/>
              </p:ext>
            </p:extLst>
          </p:nvPr>
        </p:nvGraphicFramePr>
        <p:xfrm>
          <a:off x="5234794" y="640822"/>
          <a:ext cx="5726962" cy="553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333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621578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187051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Number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Token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Frequency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&lt;/w&gt;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23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14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14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16-13=3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6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r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7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f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err="1"/>
                        <a:t>i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13-13=0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11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t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13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12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w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/>
                        <a:t>13</a:t>
                      </a:r>
                    </a:p>
                  </a:txBody>
                  <a:tcPr marL="91020" marR="91020" marT="45509" marB="45509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/>
                        <a:t>es</a:t>
                      </a:r>
                    </a:p>
                  </a:txBody>
                  <a:tcPr marL="91020" marR="91020" marT="45509" marB="45509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/>
                        <a:t>9+4=13</a:t>
                      </a:r>
                    </a:p>
                  </a:txBody>
                  <a:tcPr marL="91020" marR="91020" marT="45509" marB="45509"/>
                </a:tc>
                <a:extLst>
                  <a:ext uri="{0D108BD9-81ED-4DB2-BD59-A6C34878D82A}">
                    <a16:rowId xmlns:a16="http://schemas.microsoft.com/office/drawing/2014/main" val="2336189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714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962778"/>
              </p:ext>
            </p:extLst>
          </p:nvPr>
        </p:nvGraphicFramePr>
        <p:xfrm>
          <a:off x="5174145" y="640822"/>
          <a:ext cx="5848259" cy="5536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107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492466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590686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Number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Token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Frequency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&lt;/w&gt;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23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2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o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14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3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l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14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4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d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10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5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e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16-13=3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6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r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3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7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f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9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8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err="1"/>
                        <a:t>i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9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9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n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9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10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s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13-13=0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11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t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13-13=0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12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w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4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  <a:tr h="3690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/>
                        <a:t>13</a:t>
                      </a:r>
                    </a:p>
                  </a:txBody>
                  <a:tcPr marL="84952" marR="84952" marT="42475" marB="4247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/>
                        <a:t>es</a:t>
                      </a:r>
                    </a:p>
                  </a:txBody>
                  <a:tcPr marL="84952" marR="84952" marT="42475" marB="4247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/>
                        <a:t>9+4=13-13=0</a:t>
                      </a:r>
                    </a:p>
                  </a:txBody>
                  <a:tcPr marL="84952" marR="84952" marT="42475" marB="42475"/>
                </a:tc>
                <a:extLst>
                  <a:ext uri="{0D108BD9-81ED-4DB2-BD59-A6C34878D82A}">
                    <a16:rowId xmlns:a16="http://schemas.microsoft.com/office/drawing/2014/main" val="2336189498"/>
                  </a:ext>
                </a:extLst>
              </a:tr>
              <a:tr h="3690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/>
                        <a:t>14</a:t>
                      </a:r>
                    </a:p>
                  </a:txBody>
                  <a:tcPr marL="84952" marR="84952" marT="42475" marB="4247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err="1"/>
                        <a:t>est</a:t>
                      </a:r>
                    </a:p>
                  </a:txBody>
                  <a:tcPr marL="84952" marR="84952" marT="42475" marB="4247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/>
                        <a:t>13</a:t>
                      </a:r>
                    </a:p>
                  </a:txBody>
                  <a:tcPr marL="84952" marR="84952" marT="42475" marB="42475"/>
                </a:tc>
                <a:extLst>
                  <a:ext uri="{0D108BD9-81ED-4DB2-BD59-A6C34878D82A}">
                    <a16:rowId xmlns:a16="http://schemas.microsoft.com/office/drawing/2014/main" val="2179484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580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459610"/>
              </p:ext>
            </p:extLst>
          </p:nvPr>
        </p:nvGraphicFramePr>
        <p:xfrm>
          <a:off x="5204326" y="640822"/>
          <a:ext cx="5787898" cy="553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167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693316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435415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Number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Token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Frequency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&lt;/w&gt;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23-13=10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14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14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e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16-13=3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i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13-13=0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11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13-13=0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12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w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  <a:tr h="3460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13</a:t>
                      </a:r>
                    </a:p>
                  </a:txBody>
                  <a:tcPr marL="79643" marR="79643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es</a:t>
                      </a:r>
                    </a:p>
                  </a:txBody>
                  <a:tcPr marL="79643" marR="79643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9+4=13-13=0</a:t>
                      </a:r>
                    </a:p>
                  </a:txBody>
                  <a:tcPr marL="79643" marR="79643" marT="39821" marB="39821"/>
                </a:tc>
                <a:extLst>
                  <a:ext uri="{0D108BD9-81ED-4DB2-BD59-A6C34878D82A}">
                    <a16:rowId xmlns:a16="http://schemas.microsoft.com/office/drawing/2014/main" val="2336189498"/>
                  </a:ext>
                </a:extLst>
              </a:tr>
              <a:tr h="3460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14</a:t>
                      </a:r>
                    </a:p>
                  </a:txBody>
                  <a:tcPr marL="79642" marR="79642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err="1"/>
                        <a:t>est</a:t>
                      </a:r>
                    </a:p>
                  </a:txBody>
                  <a:tcPr marL="79642" marR="79642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13-13=0</a:t>
                      </a:r>
                    </a:p>
                  </a:txBody>
                  <a:tcPr marL="79642" marR="79642" marT="39821" marB="39821"/>
                </a:tc>
                <a:extLst>
                  <a:ext uri="{0D108BD9-81ED-4DB2-BD59-A6C34878D82A}">
                    <a16:rowId xmlns:a16="http://schemas.microsoft.com/office/drawing/2014/main" val="2179484822"/>
                  </a:ext>
                </a:extLst>
              </a:tr>
              <a:tr h="3460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15</a:t>
                      </a:r>
                    </a:p>
                  </a:txBody>
                  <a:tcPr marL="79642" marR="79642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err="1">
                          <a:latin typeface="The Hand Black"/>
                        </a:rPr>
                        <a:t>est</a:t>
                      </a:r>
                      <a:r>
                        <a:rPr lang="en-US" sz="1600" b="0" i="0" u="none" strike="noStrike" noProof="0"/>
                        <a:t>&lt;/w&gt;</a:t>
                      </a:r>
                    </a:p>
                  </a:txBody>
                  <a:tcPr marL="79642" marR="79642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13</a:t>
                      </a:r>
                    </a:p>
                  </a:txBody>
                  <a:tcPr marL="79642" marR="79642" marT="39821" marB="39821"/>
                </a:tc>
                <a:extLst>
                  <a:ext uri="{0D108BD9-81ED-4DB2-BD59-A6C34878D82A}">
                    <a16:rowId xmlns:a16="http://schemas.microsoft.com/office/drawing/2014/main" val="4168425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66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06CE-95EA-7144-0E1C-90E2F023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STATISTICAL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07009"/>
                <a:ext cx="10515600" cy="2642961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>
                    <a:latin typeface="Calibri"/>
                    <a:cs typeface="Calibri"/>
                  </a:rPr>
                  <a:t>Những </a:t>
                </a:r>
                <a:r>
                  <a:rPr lang="en-US" err="1">
                    <a:latin typeface="Calibri"/>
                    <a:cs typeface="Calibri"/>
                  </a:rPr>
                  <a:t>mô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hình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thuộc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nhóm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này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đều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dựa</a:t>
                </a:r>
                <a:r>
                  <a:rPr lang="en-US">
                    <a:latin typeface="Calibri"/>
                    <a:cs typeface="Calibri"/>
                  </a:rPr>
                  <a:t> </a:t>
                </a:r>
                <a:r>
                  <a:rPr lang="en-US" err="1">
                    <a:latin typeface="Calibri"/>
                    <a:cs typeface="Calibri"/>
                  </a:rPr>
                  <a:t>trên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tần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suất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xuất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hiện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từng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từ</a:t>
                </a:r>
                <a:r>
                  <a:rPr lang="en-US">
                    <a:latin typeface="Calibri"/>
                    <a:cs typeface="Calibri"/>
                  </a:rPr>
                  <a:t> hay </a:t>
                </a:r>
                <a:r>
                  <a:rPr lang="en-US" err="1">
                    <a:latin typeface="Calibri"/>
                    <a:cs typeface="Calibri"/>
                  </a:rPr>
                  <a:t>chuỗi</a:t>
                </a:r>
                <a:r>
                  <a:rPr lang="en-US">
                    <a:latin typeface="Calibri"/>
                    <a:cs typeface="Calibri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>
                    <a:latin typeface="Calibri"/>
                    <a:cs typeface="Calibri"/>
                  </a:rPr>
                  <a:t>Statistical LM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phân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bố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xác</a:t>
                </a:r>
                <a:r>
                  <a:rPr lang="en-US">
                    <a:latin typeface="Calibri"/>
                    <a:cs typeface="Calibri"/>
                  </a:rPr>
                  <a:t> </a:t>
                </a:r>
                <a:r>
                  <a:rPr lang="en-US" err="1">
                    <a:latin typeface="Calibri"/>
                    <a:cs typeface="Calibri"/>
                  </a:rPr>
                  <a:t>suất</a:t>
                </a:r>
                <a:r>
                  <a:rPr lang="en-US">
                    <a:latin typeface="Calibri"/>
                    <a:cs typeface="Calibri"/>
                  </a:rPr>
                  <a:t>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latin typeface="Calibri"/>
                    <a:cs typeface="Calibri"/>
                  </a:rPr>
                  <a:t>, </a:t>
                </a:r>
                <a:r>
                  <a:rPr lang="en-US" err="1">
                    <a:latin typeface="Calibri"/>
                    <a:cs typeface="Calibri"/>
                  </a:rPr>
                  <a:t>với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tập</a:t>
                </a:r>
                <a:r>
                  <a:rPr lang="en-US">
                    <a:latin typeface="Calibri"/>
                    <a:cs typeface="Calibri"/>
                  </a:rPr>
                  <a:t> </a:t>
                </a:r>
                <a:r>
                  <a:rPr lang="en-US" err="1">
                    <a:latin typeface="Calibri"/>
                    <a:cs typeface="Calibri"/>
                  </a:rPr>
                  <a:t>các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câu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có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trong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bộ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dữ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liệu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một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ngôn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ngữ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nào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đó</a:t>
                </a:r>
                <a:r>
                  <a:rPr lang="en-US">
                    <a:latin typeface="Calibri"/>
                    <a:cs typeface="Calibri"/>
                  </a:rPr>
                  <a:t>. Khi </a:t>
                </a:r>
                <a:r>
                  <a:rPr lang="en-US" err="1">
                    <a:latin typeface="Calibri"/>
                    <a:cs typeface="Calibri"/>
                  </a:rPr>
                  <a:t>đó: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≥0,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>
                    <a:latin typeface="Calibri"/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07009"/>
                <a:ext cx="10515600" cy="2642961"/>
              </a:xfrm>
              <a:blipFill>
                <a:blip r:embed="rId2"/>
                <a:stretch>
                  <a:fillRect l="-812" r="-638" b="-18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E8AC-C84B-353D-D680-ACFE6C52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3BF72D6-7E4F-2405-19CF-BA912889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302F61-F13F-DA0D-E81D-CC676AD54F8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939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130264"/>
              </p:ext>
            </p:extLst>
          </p:nvPr>
        </p:nvGraphicFramePr>
        <p:xfrm>
          <a:off x="5322924" y="640822"/>
          <a:ext cx="5550701" cy="553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739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623542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336420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Number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Token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Frequency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&lt;/w&gt;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23-13=10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14-10=4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l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14-10=4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d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10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e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16-13=3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7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8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i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n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10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13-13=0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11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t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13-13=0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12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w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  <a:tr h="3256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13</a:t>
                      </a:r>
                    </a:p>
                  </a:txBody>
                  <a:tcPr marL="74958" marR="74958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es</a:t>
                      </a:r>
                    </a:p>
                  </a:txBody>
                  <a:tcPr marL="74958" marR="74958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9+4=13-13=0</a:t>
                      </a:r>
                    </a:p>
                  </a:txBody>
                  <a:tcPr marL="74958" marR="74958" marT="37478" marB="37478"/>
                </a:tc>
                <a:extLst>
                  <a:ext uri="{0D108BD9-81ED-4DB2-BD59-A6C34878D82A}">
                    <a16:rowId xmlns:a16="http://schemas.microsoft.com/office/drawing/2014/main" val="2336189498"/>
                  </a:ext>
                </a:extLst>
              </a:tr>
              <a:tr h="3256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14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err="1"/>
                        <a:t>est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13-13=0</a:t>
                      </a:r>
                    </a:p>
                  </a:txBody>
                  <a:tcPr marL="74957" marR="74957" marT="37478" marB="37478"/>
                </a:tc>
                <a:extLst>
                  <a:ext uri="{0D108BD9-81ED-4DB2-BD59-A6C34878D82A}">
                    <a16:rowId xmlns:a16="http://schemas.microsoft.com/office/drawing/2014/main" val="2179484822"/>
                  </a:ext>
                </a:extLst>
              </a:tr>
              <a:tr h="3256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15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0" i="0" u="none" strike="noStrike" noProof="0" err="1">
                          <a:latin typeface="The Hand Black"/>
                        </a:rPr>
                        <a:t>est</a:t>
                      </a:r>
                      <a:r>
                        <a:rPr lang="en-US" sz="1500" b="0" i="0" u="none" strike="noStrike" noProof="0"/>
                        <a:t>&lt;/w&gt;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13</a:t>
                      </a:r>
                    </a:p>
                  </a:txBody>
                  <a:tcPr marL="74957" marR="74957" marT="37478" marB="37478"/>
                </a:tc>
                <a:extLst>
                  <a:ext uri="{0D108BD9-81ED-4DB2-BD59-A6C34878D82A}">
                    <a16:rowId xmlns:a16="http://schemas.microsoft.com/office/drawing/2014/main" val="4168425651"/>
                  </a:ext>
                </a:extLst>
              </a:tr>
              <a:tr h="3256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16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0" i="0" u="none" strike="noStrike" noProof="0" err="1"/>
                        <a:t>ol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10</a:t>
                      </a:r>
                    </a:p>
                  </a:txBody>
                  <a:tcPr marL="74957" marR="74957" marT="37478" marB="37478"/>
                </a:tc>
                <a:extLst>
                  <a:ext uri="{0D108BD9-81ED-4DB2-BD59-A6C34878D82A}">
                    <a16:rowId xmlns:a16="http://schemas.microsoft.com/office/drawing/2014/main" val="3647285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840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268542"/>
              </p:ext>
            </p:extLst>
          </p:nvPr>
        </p:nvGraphicFramePr>
        <p:xfrm>
          <a:off x="5433764" y="640822"/>
          <a:ext cx="5329020" cy="5536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851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558390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243779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Number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Token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Frequency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&lt;/w&gt;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23-13=10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14-10=4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14-10=4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10-10=0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16-13=3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r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i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13-13=0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11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13-13=0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12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13</a:t>
                      </a:r>
                    </a:p>
                  </a:txBody>
                  <a:tcPr marL="70794" marR="70794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es</a:t>
                      </a:r>
                    </a:p>
                  </a:txBody>
                  <a:tcPr marL="70794" marR="70794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9+4=13-13=0</a:t>
                      </a:r>
                    </a:p>
                  </a:txBody>
                  <a:tcPr marL="70794" marR="70794" marT="35396" marB="35396"/>
                </a:tc>
                <a:extLst>
                  <a:ext uri="{0D108BD9-81ED-4DB2-BD59-A6C34878D82A}">
                    <a16:rowId xmlns:a16="http://schemas.microsoft.com/office/drawing/2014/main" val="2336189498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14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est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13-13=0</a:t>
                      </a:r>
                    </a:p>
                  </a:txBody>
                  <a:tcPr marL="70793" marR="70793" marT="35396" marB="35396"/>
                </a:tc>
                <a:extLst>
                  <a:ext uri="{0D108BD9-81ED-4DB2-BD59-A6C34878D82A}">
                    <a16:rowId xmlns:a16="http://schemas.microsoft.com/office/drawing/2014/main" val="2179484822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15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latin typeface="The Hand Black"/>
                        </a:rPr>
                        <a:t>est</a:t>
                      </a:r>
                      <a:r>
                        <a:rPr lang="en-US" sz="1400" b="0" i="0" u="none" strike="noStrike" noProof="0"/>
                        <a:t>&lt;/w&gt;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13</a:t>
                      </a:r>
                    </a:p>
                  </a:txBody>
                  <a:tcPr marL="70793" marR="70793" marT="35396" marB="35396"/>
                </a:tc>
                <a:extLst>
                  <a:ext uri="{0D108BD9-81ED-4DB2-BD59-A6C34878D82A}">
                    <a16:rowId xmlns:a16="http://schemas.microsoft.com/office/drawing/2014/main" val="4168425651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16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/>
                        <a:t>ol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10-10=0</a:t>
                      </a:r>
                    </a:p>
                  </a:txBody>
                  <a:tcPr marL="70793" marR="70793" marT="35396" marB="35396"/>
                </a:tc>
                <a:extLst>
                  <a:ext uri="{0D108BD9-81ED-4DB2-BD59-A6C34878D82A}">
                    <a16:rowId xmlns:a16="http://schemas.microsoft.com/office/drawing/2014/main" val="3647285636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17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/>
                        <a:t>old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10</a:t>
                      </a:r>
                    </a:p>
                  </a:txBody>
                  <a:tcPr marL="70793" marR="70793" marT="35396" marB="35396"/>
                </a:tc>
                <a:extLst>
                  <a:ext uri="{0D108BD9-81ED-4DB2-BD59-A6C34878D82A}">
                    <a16:rowId xmlns:a16="http://schemas.microsoft.com/office/drawing/2014/main" val="1627281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839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755726"/>
              </p:ext>
            </p:extLst>
          </p:nvPr>
        </p:nvGraphicFramePr>
        <p:xfrm>
          <a:off x="4821270" y="640822"/>
          <a:ext cx="6554010" cy="5536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7190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2117696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359124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Number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Token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Frequency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&lt;/w&gt;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10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2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o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4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l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4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4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e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3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5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3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6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f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9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7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err="1"/>
                        <a:t>i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9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8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n</a:t>
                      </a:r>
                      <a:endParaRPr lang="en-US" sz="2100" err="1"/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9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9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w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4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10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err="1"/>
                        <a:t>est</a:t>
                      </a:r>
                      <a:r>
                        <a:rPr lang="en-US" sz="2100"/>
                        <a:t>&lt;/w&gt;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13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11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old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10</a:t>
                      </a:r>
                      <a:endParaRPr lang="en-US" sz="2100"/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484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 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63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B14AE7FF-FEFD-8834-4F4C-9516D1C80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323925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WORDPIECE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64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F8A31D2-6552-BA8E-ED53-5D20FB1F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3500">
                    <a:latin typeface="Calibri"/>
                    <a:cs typeface="Calibri"/>
                  </a:rPr>
                  <a:t>Pair score: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𝑝𝑎𝑖𝑟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𝑓𝑖𝑟𝑠𝑡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𝑒𝑙𝑒𝑚𝑒𝑛𝑡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𝑓𝑟𝑒𝑞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𝑒𝑙𝑒𝑚𝑒𝑛𝑡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F8A31D2-6552-BA8E-ED53-5D20FB1F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7" t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429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WORDPIECE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65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2641325A-73A2-D572-A2C0-1C15AD605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741" t="2722" r="19561" b="18149"/>
          <a:stretch/>
        </p:blipFill>
        <p:spPr>
          <a:xfrm>
            <a:off x="2568791" y="1850996"/>
            <a:ext cx="7059578" cy="4430753"/>
          </a:xfrm>
        </p:spPr>
      </p:pic>
    </p:spTree>
    <p:extLst>
      <p:ext uri="{BB962C8B-B14F-4D97-AF65-F5344CB8AC3E}">
        <p14:creationId xmlns:p14="http://schemas.microsoft.com/office/powerpoint/2010/main" val="3037265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WORDPIECE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66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6ED2247-47D6-B0F2-B405-7BCB64F95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529" t="10952" r="27978" b="23095"/>
          <a:stretch/>
        </p:blipFill>
        <p:spPr>
          <a:xfrm>
            <a:off x="3043975" y="1997535"/>
            <a:ext cx="6270889" cy="4114552"/>
          </a:xfrm>
        </p:spPr>
      </p:pic>
    </p:spTree>
    <p:extLst>
      <p:ext uri="{BB962C8B-B14F-4D97-AF65-F5344CB8AC3E}">
        <p14:creationId xmlns:p14="http://schemas.microsoft.com/office/powerpoint/2010/main" val="3313668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WORDPIECE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67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7" name="Picture 9" descr="Table&#10;&#10;Description automatically generated">
            <a:extLst>
              <a:ext uri="{FF2B5EF4-FFF2-40B4-BE49-F238E27FC236}">
                <a16:creationId xmlns:a16="http://schemas.microsoft.com/office/drawing/2014/main" id="{13432448-5370-EC11-0C33-AF1EA5BCB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152" t="2857" r="18304" b="17143"/>
          <a:stretch/>
        </p:blipFill>
        <p:spPr>
          <a:xfrm>
            <a:off x="2702525" y="2017072"/>
            <a:ext cx="6650923" cy="4153990"/>
          </a:xfrm>
        </p:spPr>
      </p:pic>
    </p:spTree>
    <p:extLst>
      <p:ext uri="{BB962C8B-B14F-4D97-AF65-F5344CB8AC3E}">
        <p14:creationId xmlns:p14="http://schemas.microsoft.com/office/powerpoint/2010/main" val="2341275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WORDPIECE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68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FDA49CE2-9043-BCA2-4912-55E32C167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56" t="3333" r="19753" b="17619"/>
          <a:stretch/>
        </p:blipFill>
        <p:spPr>
          <a:xfrm>
            <a:off x="2719593" y="1938919"/>
            <a:ext cx="6752189" cy="4271197"/>
          </a:xfrm>
        </p:spPr>
      </p:pic>
    </p:spTree>
    <p:extLst>
      <p:ext uri="{BB962C8B-B14F-4D97-AF65-F5344CB8AC3E}">
        <p14:creationId xmlns:p14="http://schemas.microsoft.com/office/powerpoint/2010/main" val="3609633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POSITIONAL EMBEDDING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283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06CE-95EA-7144-0E1C-90E2F023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STATISTICAL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89237"/>
                <a:ext cx="10515600" cy="2039112"/>
              </a:xfr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>
                    <a:latin typeface="Calibri"/>
                    <a:cs typeface="Calibri"/>
                  </a:rPr>
                  <a:t>Khi </a:t>
                </a:r>
                <a:r>
                  <a:rPr lang="en-US" err="1">
                    <a:latin typeface="Calibri"/>
                    <a:cs typeface="Calibri"/>
                  </a:rPr>
                  <a:t>đó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xác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suất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xuất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hiện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ký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tự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wk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khi</a:t>
                </a:r>
                <a:r>
                  <a:rPr lang="en-US">
                    <a:latin typeface="Calibri"/>
                    <a:cs typeface="Calibri"/>
                  </a:rPr>
                  <a:t> </a:t>
                </a:r>
                <a:r>
                  <a:rPr lang="en-US" err="1">
                    <a:latin typeface="Calibri"/>
                    <a:cs typeface="Calibri"/>
                  </a:rPr>
                  <a:t>đã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biết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chuỗi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sẽ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được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tính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bằng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cách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đếm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chuỗi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như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sau</a:t>
                </a:r>
                <a:r>
                  <a:rPr lang="en-US">
                    <a:latin typeface="Calibri"/>
                    <a:cs typeface="Calibri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𝑐𝑜𝑢𝑛𝑡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𝑐𝑜𝑢𝑛𝑡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89237"/>
                <a:ext cx="10515600" cy="2039112"/>
              </a:xfrm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E8AC-C84B-353D-D680-ACFE6C52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3BE1F93-39C8-CE38-EED7-14FAF8F0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67DEB1-0CA7-FE6A-721D-1684A4A7868E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94424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PROPERTIES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70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Gọi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tập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hợp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vị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trí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câu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tập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hợp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position embeddings.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Gọi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là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độ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tương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đồng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giữa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hai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position embeddings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𝐷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tương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ứng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hai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ở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vị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trí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Khi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cần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thỏa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chất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sau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500" b="1">
                    <a:latin typeface="Calibri" panose="020F0502020204030204" pitchFamily="34" charset="0"/>
                    <a:cs typeface="Calibri" panose="020F0502020204030204" pitchFamily="34" charset="0"/>
                  </a:rPr>
                  <a:t>Monotonicity: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⟺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8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1500" b="1">
                    <a:latin typeface="Calibri" panose="020F0502020204030204" pitchFamily="34" charset="0"/>
                    <a:cs typeface="Calibri" panose="020F0502020204030204" pitchFamily="34" charset="0"/>
                  </a:rPr>
                  <a:t>Translation invariance: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…,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=…=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8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1500" b="1">
                    <a:latin typeface="Calibri" panose="020F0502020204030204" pitchFamily="34" charset="0"/>
                    <a:cs typeface="Calibri" panose="020F0502020204030204" pitchFamily="34" charset="0"/>
                  </a:rPr>
                  <a:t>Symmetry: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8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349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SINUSOIDAL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71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93067"/>
                <a:ext cx="10515600" cy="26609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Chọn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độ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tương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đồng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inner product,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sinusoidal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thỏa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mãn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chất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3.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sinusoidal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thỏa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mãn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chất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2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vì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tồn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tại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ma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trận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sao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cho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(1)</m:t>
                      </m:r>
                    </m:oMath>
                  </m:oMathPara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93067"/>
                <a:ext cx="10515600" cy="2660904"/>
              </a:xfrm>
              <a:blipFill>
                <a:blip r:embed="rId2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8007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SINUSOIDAL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72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0913"/>
                <a:ext cx="10515600" cy="410565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Chứng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minh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Đặt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c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c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Chọn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ta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đpcm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0913"/>
                <a:ext cx="10515600" cy="4105656"/>
              </a:xfr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049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SINUSOIDAL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73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1367"/>
                <a:ext cx="10515600" cy="460006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300" b="1">
                    <a:latin typeface="Calibri" panose="020F0502020204030204" pitchFamily="34" charset="0"/>
                    <a:cs typeface="Calibri" panose="020F0502020204030204" pitchFamily="34" charset="0"/>
                  </a:rPr>
                  <a:t>Xét </a:t>
                </a:r>
                <a:r>
                  <a:rPr lang="en-US" sz="13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3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3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chất</a:t>
                </a:r>
                <a:r>
                  <a:rPr lang="en-US" sz="1300" b="1">
                    <a:latin typeface="Calibri" panose="020F0502020204030204" pitchFamily="34" charset="0"/>
                    <a:cs typeface="Calibri" panose="020F0502020204030204" pitchFamily="34" charset="0"/>
                  </a:rPr>
                  <a:t> 1: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Ta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𝑠𝑢𝑚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</m:t>
                                          </m:r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in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sz="11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1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𝐷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1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𝑜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1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𝐷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in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𝐷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b>
                                          </m:sSub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𝑜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𝐷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𝑠𝑢𝑚</m:t>
                      </m:r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in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𝐷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in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𝐷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b>
                                          </m:sSub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𝑜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𝐷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𝑜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𝐷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100" b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xét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b="1">
                    <a:latin typeface="Calibri" panose="020F0502020204030204" pitchFamily="34" charset="0"/>
                    <a:cs typeface="Calibri" panose="020F0502020204030204" pitchFamily="34" charset="0"/>
                  </a:rPr>
                  <a:t>Monotonicity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, ta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cần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xét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đơn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điệu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ψ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</m:d>
                    <m:r>
                      <a:rPr lang="en-US" sz="11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f>
                          <m:f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func>
                          <m:func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ψ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e>
                      </m:d>
                      <m:r>
                        <a:rPr lang="en-US" sz="11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100" b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Với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Transformers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thì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1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1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10000</m:t>
                            </m:r>
                          </m:den>
                        </m:f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/</m:t>
                        </m:r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nên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ψ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chỉ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đơn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điệu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khi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loanh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quanh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khoảng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0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tới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50.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⟹</m:t>
                    </m:r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PE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không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nhạy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cảm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với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những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khoảng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cách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lớn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hơn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50.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⟹</m:t>
                    </m:r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khắc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phục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điều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này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, ta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sử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dụng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learnable PE. Khi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tần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dựa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trên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dữ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liệu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huấn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luyện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⟹</m:t>
                    </m:r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BERT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sử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dụng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learnable PE.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1367"/>
                <a:ext cx="10515600" cy="4600067"/>
              </a:xfrm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495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ABSOLUTE-RELATIVE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74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63110"/>
                <a:ext cx="10515600" cy="285734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Gọi position space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𝒫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và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input embedding space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𝒳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Khi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nhiệm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vụ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positional embedding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mapping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Ϝ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𝒫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⟶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𝒳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positional embedding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2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biến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Absolute PEs (APEs)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map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mỗi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vị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trí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câu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về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phần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tử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position space.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Relative PEs (RPEs)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map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khoảng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giữa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2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vị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trí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câu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về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phần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tử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position space.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63110"/>
                <a:ext cx="10515600" cy="2857342"/>
              </a:xfr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5378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ABSOLUTE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75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92231"/>
                <a:ext cx="10515600" cy="19659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Nếu positional embedding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absolute position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thì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tồn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tại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đảo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ngược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ℊ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𝒳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⟶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𝒫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Nếu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positional embedding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relative position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thì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tồn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tại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mapping function: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ℊ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 khoảng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𝒳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⟶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𝒫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92231"/>
                <a:ext cx="10515600" cy="1965960"/>
              </a:xfrm>
              <a:blipFill>
                <a:blip r:embed="rId2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AF71E9-FD8F-BEC8-CB41-7DCD4CF17F4E}"/>
              </a:ext>
            </a:extLst>
          </p:cNvPr>
          <p:cNvSpPr/>
          <p:nvPr/>
        </p:nvSpPr>
        <p:spPr>
          <a:xfrm>
            <a:off x="842108" y="4007338"/>
            <a:ext cx="10433537" cy="918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22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RELATIVE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76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E3F8706-FEB0-A77C-2A07-F8CC942E9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4145860"/>
            <a:ext cx="6705600" cy="2042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3FA05-F9AD-385A-1D22-A5297706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1980181"/>
            <a:ext cx="6677025" cy="20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99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ABSOLUTE-RELATIVE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77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40539"/>
                <a:ext cx="10515600" cy="1965960"/>
              </a:xfrm>
            </p:spPr>
            <p:txBody>
              <a:bodyPr>
                <a:normAutofit/>
              </a:bodyPr>
              <a:lstStyle/>
              <a:p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kiến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trúc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Transformers,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cơ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chế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self-attention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đổi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tùy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vào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loại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PE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sử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dụng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APE: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⊙</m:t>
                    </m:r>
                  </m:oMath>
                </a14:m>
                <a:r>
                  <a:rPr lang="en-US" sz="180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		RPE: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𝑊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⊙</m:t>
                    </m:r>
                  </m:oMath>
                </a14:m>
                <a:r>
                  <a:rPr lang="en-US" sz="180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40539"/>
                <a:ext cx="10515600" cy="1965960"/>
              </a:xfrm>
              <a:blipFill>
                <a:blip r:embed="rId2"/>
                <a:stretch>
                  <a:fillRect l="-290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8664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ABSOLUTE-RELATIVE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78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21408"/>
                <a:ext cx="10515600" cy="4105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Những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biểu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diễn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dạng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BERT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quan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tâm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relative position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hơn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những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sinh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dạng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GPT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quan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tâm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absolute position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hơn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Giải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thích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Những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biểu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diễn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dựa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trên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Encoder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Transformers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 Encoder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cực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tiểu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hóa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mất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mát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masked language modeling:</a:t>
                </a:r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𝒰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,…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Những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sinh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dựa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trên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Decoder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Transformers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 Decoder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cực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tiểu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hóa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mất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mát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autoregressive language modeling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𝒰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,…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21408"/>
                <a:ext cx="10515600" cy="4105656"/>
              </a:xfrm>
              <a:blipFill>
                <a:blip r:embed="rId2"/>
                <a:stretch>
                  <a:fillRect l="-406" t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457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MODEL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79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5" name="Content Placeholder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D9A77EB2-B434-1EE5-0F9E-69DFDBF6D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022" y="2076450"/>
            <a:ext cx="7371955" cy="4105275"/>
          </a:xfrm>
        </p:spPr>
      </p:pic>
    </p:spTree>
    <p:extLst>
      <p:ext uri="{BB962C8B-B14F-4D97-AF65-F5344CB8AC3E}">
        <p14:creationId xmlns:p14="http://schemas.microsoft.com/office/powerpoint/2010/main" val="2932472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06CE-95EA-7144-0E1C-90E2F023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STATISTICAL LANGUAGE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E8AC-C84B-353D-D680-ACFE6C52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2B61E2-B282-4D1E-8782-6DB5FA0C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A51255-078A-6F5D-B9F1-A2190BAE563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CF24FAD3-B851-737A-19E8-3AFA230D6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35333887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0668-5CE9-1390-2284-2873DE96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Calibri"/>
                <a:ea typeface="+mj-lt"/>
                <a:cs typeface="+mj-lt"/>
              </a:rPr>
              <a:t>PRE-TRAINING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dirty="0" smtClean="0"/>
              <a:t>80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B9243C8-C480-5804-073A-95255439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AF9B83C-6706-97D3-467C-DAEA5002AB8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9" name="Content Placeholder 18" descr="Chart, diagram&#10;&#10;Description automatically generated">
            <a:extLst>
              <a:ext uri="{FF2B5EF4-FFF2-40B4-BE49-F238E27FC236}">
                <a16:creationId xmlns:a16="http://schemas.microsoft.com/office/drawing/2014/main" id="{FF6E68D9-CE2E-AA88-FCD1-DCDA8FFD31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42791"/>
            <a:ext cx="5181600" cy="3801193"/>
          </a:xfrm>
        </p:spPr>
      </p:pic>
      <p:pic>
        <p:nvPicPr>
          <p:cNvPr id="1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E49D967D-60EA-F46C-0B9C-CF444E284A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42791"/>
            <a:ext cx="5181600" cy="3801193"/>
          </a:xfrm>
        </p:spPr>
      </p:pic>
    </p:spTree>
    <p:extLst>
      <p:ext uri="{BB962C8B-B14F-4D97-AF65-F5344CB8AC3E}">
        <p14:creationId xmlns:p14="http://schemas.microsoft.com/office/powerpoint/2010/main" val="30342301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MASKED LANGUAGE MODEL (MLM)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81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26F60C-314E-52B3-769D-7BD11B61A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88336"/>
                <a:ext cx="10515600" cy="24871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Ý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tưởng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thế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  <m:r>
                      <a:rPr lang="en-US" sz="17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</m:oMath>
                </a14:m>
                <a:r>
                  <a:rPr lang="en-US" sz="17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input words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bằng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token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7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𝑴𝑨𝑺𝑲</m:t>
                        </m:r>
                      </m:e>
                    </m:d>
                  </m:oMath>
                </a14:m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dự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đoán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mask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lại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gì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Vấn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đề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>
                  <a:lnSpc>
                    <a:spcPct val="200000"/>
                  </a:lnSpc>
                  <a:buFont typeface="Courier New" panose="02070309020205020404" pitchFamily="49" charset="0"/>
                  <a:buChar char="o"/>
                </a:pP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Nếu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nhỏ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thì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train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rất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lớn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Tuy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nhiên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nếu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lớn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không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đủ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context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200000"/>
                  </a:lnSpc>
                  <a:buFont typeface="Courier New" panose="02070309020205020404" pitchFamily="49" charset="0"/>
                  <a:buChar char="o"/>
                </a:pP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Những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input word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chọn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mask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không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bao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giờ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nhìn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thấy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trình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train.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26F60C-314E-52B3-769D-7BD11B61A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88336"/>
                <a:ext cx="10515600" cy="2487168"/>
              </a:xfrm>
              <a:blipFill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3108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MASKED LANGUAGE MODEL (MLM)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82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26F60C-314E-52B3-769D-7BD11B61A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0280"/>
                <a:ext cx="10515600" cy="3648456"/>
              </a:xfrm>
            </p:spPr>
            <p:txBody>
              <a:bodyPr>
                <a:normAutofit fontScale="77500" lnSpcReduction="20000"/>
              </a:bodyPr>
              <a:lstStyle/>
              <a:p>
                <a:pPr marL="228600" lvl="2">
                  <a:lnSpc>
                    <a:spcPct val="170000"/>
                  </a:lnSpc>
                  <a:spcBef>
                    <a:spcPts val="1000"/>
                  </a:spcBef>
                </a:pP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Giải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pháp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: 15%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sử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dụng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predict,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tuy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nhiên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chúng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không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bằng token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𝑀𝐴𝑆𝐾</m:t>
                        </m:r>
                      </m:e>
                    </m:d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toàn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bộ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train.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vào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>
                  <a:lnSpc>
                    <a:spcPct val="170000"/>
                  </a:lnSpc>
                  <a:buFont typeface="Courier New" panose="02070309020205020404" pitchFamily="49" charset="0"/>
                  <a:buChar char="o"/>
                </a:pP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80%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bằng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token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7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7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𝑀𝐴𝑆𝐾</m:t>
                        </m:r>
                      </m:e>
                    </m:d>
                  </m:oMath>
                </a14:m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§"/>
                </a:pP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đẹp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-&gt;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7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7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𝑴𝑨𝑺𝑲</m:t>
                        </m:r>
                      </m:e>
                    </m:d>
                  </m:oMath>
                </a14:m>
                <a:r>
                  <a:rPr lang="en-US" sz="17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</a:p>
              <a:p>
                <a:pPr lvl="1">
                  <a:lnSpc>
                    <a:spcPct val="170000"/>
                  </a:lnSpc>
                  <a:buFont typeface="Courier New" panose="02070309020205020404" pitchFamily="49" charset="0"/>
                  <a:buChar char="o"/>
                </a:pP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10%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bằng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random word.</a:t>
                </a:r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đẹp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-&gt;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máy_tính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70000"/>
                  </a:lnSpc>
                  <a:buFont typeface="Courier New" panose="02070309020205020404" pitchFamily="49" charset="0"/>
                  <a:buChar char="o"/>
                </a:pP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10%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Giữ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nguyên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đẹp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-&gt;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đẹp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lvl="2">
                  <a:lnSpc>
                    <a:spcPct val="170000"/>
                  </a:lnSpc>
                  <a:spcBef>
                    <a:spcPts val="1000"/>
                  </a:spcBef>
                </a:pP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Transformer encoder không hề biết được từ nào sẽ được yêu cầu dự đoán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từ nào đã được thay thế bằng một từ ngẫu nhiên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o đó, nó buộc phải giữ một biểu diễn theo ngữ cảnh của mối token đầu vào. Ngoài ra, do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 các tokens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thế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 bằng một từ ngẫu nhiên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khá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ít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 nên điều này dường như sẽ không làm ảnh hưởng tới khả năng hiểu ngôn ngữ của mô hình.</a:t>
                </a:r>
                <a:endParaRPr 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26F60C-314E-52B3-769D-7BD11B61A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0280"/>
                <a:ext cx="10515600" cy="364845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0921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NEXT SENTENCE PREDICTION (NSP)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83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3F529-6468-D43F-AF6C-4F1D2EFE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1335"/>
            <a:ext cx="10515600" cy="2944368"/>
          </a:xfrm>
        </p:spPr>
        <p:txBody>
          <a:bodyPr>
            <a:normAutofit/>
          </a:bodyPr>
          <a:lstStyle/>
          <a:p>
            <a:pPr>
              <a:lnSpc>
                <a:spcPct val="190000"/>
              </a:lnSpc>
            </a:pP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mối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masked sentence B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masked sentence A hay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50% masked sentence B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masked sentence A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50%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ngược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1C87E4D-E3CA-4D93-D063-B0E2DB691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21396"/>
              </p:ext>
            </p:extLst>
          </p:nvPr>
        </p:nvGraphicFramePr>
        <p:xfrm>
          <a:off x="2032000" y="4023519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8720">
                  <a:extLst>
                    <a:ext uri="{9D8B030D-6E8A-4147-A177-3AD203B41FA5}">
                      <a16:colId xmlns:a16="http://schemas.microsoft.com/office/drawing/2014/main" val="676400163"/>
                    </a:ext>
                  </a:extLst>
                </a:gridCol>
                <a:gridCol w="2990088">
                  <a:extLst>
                    <a:ext uri="{9D8B030D-6E8A-4147-A177-3AD203B41FA5}">
                      <a16:colId xmlns:a16="http://schemas.microsoft.com/office/drawing/2014/main" val="3356900398"/>
                    </a:ext>
                  </a:extLst>
                </a:gridCol>
                <a:gridCol w="1409191">
                  <a:extLst>
                    <a:ext uri="{9D8B030D-6E8A-4147-A177-3AD203B41FA5}">
                      <a16:colId xmlns:a16="http://schemas.microsoft.com/office/drawing/2014/main" val="534855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Masked Sentence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Masked Sentence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486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người đàn_ông làm [MASK] tại cửa_hàng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anh_ta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rất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[MASK]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thân_thiện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isNext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3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người đàn_ông làm [MASK] tại cửa_hàng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cô_ta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đang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cầm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súng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notNext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12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909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NEXT SENTENCE PREDICTION (NSP)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84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9382D36-F45F-B30E-026C-96AA59B7A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0578" y="2076450"/>
            <a:ext cx="5970843" cy="4105275"/>
          </a:xfrm>
        </p:spPr>
      </p:pic>
    </p:spTree>
    <p:extLst>
      <p:ext uri="{BB962C8B-B14F-4D97-AF65-F5344CB8AC3E}">
        <p14:creationId xmlns:p14="http://schemas.microsoft.com/office/powerpoint/2010/main" val="117218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PRE-TRAINING</a:t>
            </a:r>
            <a:endParaRPr lang="en-US">
              <a:latin typeface="Calibri"/>
              <a:ea typeface="+mj-lt"/>
              <a:cs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85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9" name="Content Placeholder 8" descr="Timeline&#10;&#10;Description automatically generated">
            <a:extLst>
              <a:ext uri="{FF2B5EF4-FFF2-40B4-BE49-F238E27FC236}">
                <a16:creationId xmlns:a16="http://schemas.microsoft.com/office/drawing/2014/main" id="{63C6BF6B-ABDD-A87F-68E2-1EFD1837A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0506" y="2076450"/>
            <a:ext cx="5450987" cy="4105275"/>
          </a:xfrm>
        </p:spPr>
      </p:pic>
    </p:spTree>
    <p:extLst>
      <p:ext uri="{BB962C8B-B14F-4D97-AF65-F5344CB8AC3E}">
        <p14:creationId xmlns:p14="http://schemas.microsoft.com/office/powerpoint/2010/main" val="20958988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b="1">
                <a:solidFill>
                  <a:srgbClr val="FFFFFF"/>
                </a:solidFill>
              </a:rPr>
              <a:t>Vietnamese ner system</a:t>
            </a:r>
          </a:p>
        </p:txBody>
      </p:sp>
      <p:sp>
        <p:nvSpPr>
          <p:cNvPr id="77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89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FINE-TUNING BERT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87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2" name="Content Placeholder 11" descr="Timeline&#10;&#10;Description automatically generated">
            <a:extLst>
              <a:ext uri="{FF2B5EF4-FFF2-40B4-BE49-F238E27FC236}">
                <a16:creationId xmlns:a16="http://schemas.microsoft.com/office/drawing/2014/main" id="{C37DFD38-5AE9-33D3-FDDA-B54FC12D0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417" y="2076450"/>
            <a:ext cx="10489165" cy="4105275"/>
          </a:xfrm>
        </p:spPr>
      </p:pic>
    </p:spTree>
    <p:extLst>
      <p:ext uri="{BB962C8B-B14F-4D97-AF65-F5344CB8AC3E}">
        <p14:creationId xmlns:p14="http://schemas.microsoft.com/office/powerpoint/2010/main" val="17438142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457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800" b="1" dirty="0">
                <a:solidFill>
                  <a:srgbClr val="FFFFFF"/>
                </a:solidFill>
              </a:rPr>
              <a:t>THANK YOU FOR YOUR ATTENTION</a:t>
            </a:r>
          </a:p>
        </p:txBody>
      </p:sp>
      <p:sp>
        <p:nvSpPr>
          <p:cNvPr id="77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8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06CE-95EA-7144-0E1C-90E2F023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STATISTICAL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24262"/>
                <a:ext cx="10515600" cy="271197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>
                    <a:latin typeface="Calibri"/>
                    <a:cs typeface="Calibri"/>
                  </a:rPr>
                  <a:t>n-grams language model: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>
                    <a:latin typeface="Calibri"/>
                    <a:cs typeface="Calibri"/>
                  </a:rPr>
                  <a:t>n </a:t>
                </a:r>
                <a:r>
                  <a:rPr lang="en-US" err="1">
                    <a:latin typeface="Calibri"/>
                    <a:cs typeface="Calibri"/>
                  </a:rPr>
                  <a:t>thường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được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chọn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1, 2 </a:t>
                </a:r>
                <a:r>
                  <a:rPr lang="en-US" err="1">
                    <a:latin typeface="Calibri"/>
                    <a:cs typeface="Calibri"/>
                  </a:rPr>
                  <a:t>hoặc</a:t>
                </a:r>
                <a:r>
                  <a:rPr lang="en-US">
                    <a:latin typeface="Calibri"/>
                    <a:cs typeface="Calibri"/>
                  </a:rPr>
                  <a:t> 3.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24262"/>
                <a:ext cx="10515600" cy="2711972"/>
              </a:xfrm>
              <a:blipFill>
                <a:blip r:embed="rId2"/>
                <a:stretch>
                  <a:fillRect l="-1043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E8AC-C84B-353D-D680-ACFE6C52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9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2B61E2-B282-4D1E-8782-6DB5FA0C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A51255-078A-6F5D-B9F1-A2190BAE563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44249407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FA8DA88-2D67-4B30-8205-C52078711284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 presentation</Template>
  <Application>Microsoft Office PowerPoint</Application>
  <PresentationFormat>Widescreen</PresentationFormat>
  <Slides>89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SketchyVTI</vt:lpstr>
      <vt:lpstr>Vietnamese ner system</vt:lpstr>
      <vt:lpstr>Agenda</vt:lpstr>
      <vt:lpstr>Introduction</vt:lpstr>
      <vt:lpstr>language model</vt:lpstr>
      <vt:lpstr>ĐỊNH NGHĨA</vt:lpstr>
      <vt:lpstr>STATISTICAL LANGUAGE MODEL</vt:lpstr>
      <vt:lpstr>STATISTICAL LANGUAGE MODEL</vt:lpstr>
      <vt:lpstr>STATISTICAL LANGUAGE MODEL</vt:lpstr>
      <vt:lpstr>STATISTICAL LANGUAGE MODEL</vt:lpstr>
      <vt:lpstr>STATISTICAL LANGUAGE MODEL</vt:lpstr>
      <vt:lpstr>Recurrent Neural Network (RNN)</vt:lpstr>
      <vt:lpstr>RECURRENT NEURAL NETWORK (RNN)</vt:lpstr>
      <vt:lpstr>RECURRENT NEURAL NETWORK (RNN)</vt:lpstr>
      <vt:lpstr>RECURRENT NEURAL NETWORK (RNN)</vt:lpstr>
      <vt:lpstr>RECURRENT NEURAL NETWORK (RNN)</vt:lpstr>
      <vt:lpstr>RECURRENT NEURAL NETWORK (RNN)</vt:lpstr>
      <vt:lpstr>RECURRENT NEURAL NETWORK (RNN)</vt:lpstr>
      <vt:lpstr>MACHINE TRANSLATION</vt:lpstr>
      <vt:lpstr>ATTENTION</vt:lpstr>
      <vt:lpstr>transformers</vt:lpstr>
      <vt:lpstr>ARCHITECTURE</vt:lpstr>
      <vt:lpstr>ENCODER</vt:lpstr>
      <vt:lpstr>ENCODER</vt:lpstr>
      <vt:lpstr>ENCODER</vt:lpstr>
      <vt:lpstr>POSITIONAL ENCODING</vt:lpstr>
      <vt:lpstr>POSITIONAL ENCODING</vt:lpstr>
      <vt:lpstr>POSITIONAL ENCODING</vt:lpstr>
      <vt:lpstr>POSITIONAL ENCODING</vt:lpstr>
      <vt:lpstr>POSITIONAL ENCODING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MULTI-HEAD ATTENTION</vt:lpstr>
      <vt:lpstr>THE RESIDUALS</vt:lpstr>
      <vt:lpstr>RESIDUAL</vt:lpstr>
      <vt:lpstr>BATCH NORMALIZATION</vt:lpstr>
      <vt:lpstr>BATCH NORMALIZATION</vt:lpstr>
      <vt:lpstr>LAYER NORMALIZATION</vt:lpstr>
      <vt:lpstr>DECODER</vt:lpstr>
      <vt:lpstr>MASKED SELF-ATTENTION</vt:lpstr>
      <vt:lpstr>MASKED SELF-ATTENTION</vt:lpstr>
      <vt:lpstr>MASKED SELF-ATTENTION</vt:lpstr>
      <vt:lpstr>ENCODE-DECODE ATTENTION</vt:lpstr>
      <vt:lpstr>ENCODE-DECODE ATTENTION</vt:lpstr>
      <vt:lpstr>LINEAR + SOFTMAX</vt:lpstr>
      <vt:lpstr>BERT</vt:lpstr>
      <vt:lpstr>INPUT REPRESENTATION</vt:lpstr>
      <vt:lpstr>TOKENIZER</vt:lpstr>
      <vt:lpstr>TOKENIZATION</vt:lpstr>
      <vt:lpstr>TOKENIZATION</vt:lpstr>
      <vt:lpstr>BYTE-PAIR ENCODING</vt:lpstr>
      <vt:lpstr>BYTE-PAIR ENCODING</vt:lpstr>
      <vt:lpstr>BYTE-PAIR ENCODING</vt:lpstr>
      <vt:lpstr>BYTE-PAIR ENCODING</vt:lpstr>
      <vt:lpstr>BYTE-PAIR ENCODING</vt:lpstr>
      <vt:lpstr>BYTE-PAIR ENCODING</vt:lpstr>
      <vt:lpstr>BYTE-PAIR ENCODING</vt:lpstr>
      <vt:lpstr>BYTE-PAIR ENCODING</vt:lpstr>
      <vt:lpstr>BYTE-PAIR ENCODING</vt:lpstr>
      <vt:lpstr>BYTE-PAIR ENCODING</vt:lpstr>
      <vt:lpstr>WORDPIECE</vt:lpstr>
      <vt:lpstr>WORDPIECE</vt:lpstr>
      <vt:lpstr>WORDPIECE</vt:lpstr>
      <vt:lpstr>WORDPIECE</vt:lpstr>
      <vt:lpstr>WORDPIECE</vt:lpstr>
      <vt:lpstr>POSITIONAL EMBEDDING</vt:lpstr>
      <vt:lpstr>PROPERTIES</vt:lpstr>
      <vt:lpstr>SINUSOIDAL PEs</vt:lpstr>
      <vt:lpstr>SINUSOIDAL PEs</vt:lpstr>
      <vt:lpstr>SINUSOIDAL PEs</vt:lpstr>
      <vt:lpstr>ABSOLUTE-RELATIVE PEs</vt:lpstr>
      <vt:lpstr>ABSOLUTE PEs</vt:lpstr>
      <vt:lpstr>RELATIVE PEs</vt:lpstr>
      <vt:lpstr>ABSOLUTE-RELATIVE PEs</vt:lpstr>
      <vt:lpstr>ABSOLUTE-RELATIVE PEs</vt:lpstr>
      <vt:lpstr>MODEL ARCHITECTURE</vt:lpstr>
      <vt:lpstr>PRE-TRAINING</vt:lpstr>
      <vt:lpstr>MASKED LANGUAGE MODEL (MLM)</vt:lpstr>
      <vt:lpstr>MASKED LANGUAGE MODEL (MLM)</vt:lpstr>
      <vt:lpstr>NEXT SENTENCE PREDICTION (NSP)</vt:lpstr>
      <vt:lpstr>NEXT SENTENCE PREDICTION (NSP)</vt:lpstr>
      <vt:lpstr>PRE-TRAINING</vt:lpstr>
      <vt:lpstr>Vietnamese ner system</vt:lpstr>
      <vt:lpstr>FINE-TUNING BERT</vt:lpstr>
      <vt:lpstr>DEMO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Vietnamese ner system</dc:title>
  <dc:creator>Long-Quốc Lê</dc:creator>
  <cp:revision>8</cp:revision>
  <dcterms:created xsi:type="dcterms:W3CDTF">2022-05-23T14:16:34Z</dcterms:created>
  <dcterms:modified xsi:type="dcterms:W3CDTF">2024-05-25T10:00:00Z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